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67" r:id="rId3"/>
    <p:sldId id="257" r:id="rId4"/>
    <p:sldId id="266" r:id="rId5"/>
    <p:sldId id="259" r:id="rId6"/>
    <p:sldId id="258" r:id="rId7"/>
    <p:sldId id="260" r:id="rId8"/>
    <p:sldId id="261" r:id="rId9"/>
    <p:sldId id="264" r:id="rId10"/>
    <p:sldId id="263" r:id="rId11"/>
    <p:sldId id="265" r:id="rId12"/>
  </p:sldIdLst>
  <p:sldSz cx="9144000" cy="6858000" type="screen4x3"/>
  <p:notesSz cx="9928225" cy="14357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38" autoAdjust="0"/>
    <p:restoredTop sz="77593" autoAdjust="0"/>
  </p:normalViewPr>
  <p:slideViewPr>
    <p:cSldViewPr>
      <p:cViewPr>
        <p:scale>
          <a:sx n="90" d="100"/>
          <a:sy n="90" d="100"/>
        </p:scale>
        <p:origin x="-1212" y="564"/>
      </p:cViewPr>
      <p:guideLst>
        <p:guide orient="horz" pos="2160"/>
        <p:guide pos="2880"/>
      </p:guideLst>
    </p:cSldViewPr>
  </p:slideViewPr>
  <p:outlineViewPr>
    <p:cViewPr>
      <p:scale>
        <a:sx n="33" d="100"/>
        <a:sy n="33" d="100"/>
      </p:scale>
      <p:origin x="0" y="18"/>
    </p:cViewPr>
  </p:outlineViewPr>
  <p:notesTextViewPr>
    <p:cViewPr>
      <p:scale>
        <a:sx n="100" d="100"/>
        <a:sy n="100" d="100"/>
      </p:scale>
      <p:origin x="0" y="0"/>
    </p:cViewPr>
  </p:notesTextViewPr>
  <p:notesViewPr>
    <p:cSldViewPr>
      <p:cViewPr>
        <p:scale>
          <a:sx n="100" d="100"/>
          <a:sy n="100" d="100"/>
        </p:scale>
        <p:origin x="-2628" y="1530"/>
      </p:cViewPr>
      <p:guideLst>
        <p:guide orient="horz" pos="4522"/>
        <p:guide pos="31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717868"/>
          </a:xfrm>
          <a:prstGeom prst="rect">
            <a:avLst/>
          </a:prstGeom>
        </p:spPr>
        <p:txBody>
          <a:bodyPr vert="horz" lIns="138047" tIns="69023" rIns="138047" bIns="69023" rtlCol="0"/>
          <a:lstStyle>
            <a:lvl1pPr algn="l">
              <a:defRPr sz="1800"/>
            </a:lvl1pPr>
          </a:lstStyle>
          <a:p>
            <a:endParaRPr lang="en-US"/>
          </a:p>
        </p:txBody>
      </p:sp>
      <p:sp>
        <p:nvSpPr>
          <p:cNvPr id="3" name="Date Placeholder 2"/>
          <p:cNvSpPr>
            <a:spLocks noGrp="1"/>
          </p:cNvSpPr>
          <p:nvPr>
            <p:ph type="dt" sz="quarter" idx="1"/>
          </p:nvPr>
        </p:nvSpPr>
        <p:spPr>
          <a:xfrm>
            <a:off x="5623696" y="0"/>
            <a:ext cx="4302231" cy="717868"/>
          </a:xfrm>
          <a:prstGeom prst="rect">
            <a:avLst/>
          </a:prstGeom>
        </p:spPr>
        <p:txBody>
          <a:bodyPr vert="horz" lIns="138047" tIns="69023" rIns="138047" bIns="69023" rtlCol="0"/>
          <a:lstStyle>
            <a:lvl1pPr algn="r">
              <a:defRPr sz="1800"/>
            </a:lvl1pPr>
          </a:lstStyle>
          <a:p>
            <a:fld id="{2EEE68EE-8EA0-48F4-9B8F-E8063A3321CA}" type="datetimeFigureOut">
              <a:rPr lang="en-US" smtClean="0"/>
              <a:pPr/>
              <a:t>9/19/2013</a:t>
            </a:fld>
            <a:endParaRPr lang="en-US"/>
          </a:p>
        </p:txBody>
      </p:sp>
      <p:sp>
        <p:nvSpPr>
          <p:cNvPr id="4" name="Footer Placeholder 3"/>
          <p:cNvSpPr>
            <a:spLocks noGrp="1"/>
          </p:cNvSpPr>
          <p:nvPr>
            <p:ph type="ftr" sz="quarter" idx="2"/>
          </p:nvPr>
        </p:nvSpPr>
        <p:spPr>
          <a:xfrm>
            <a:off x="0" y="13636990"/>
            <a:ext cx="4302231" cy="717868"/>
          </a:xfrm>
          <a:prstGeom prst="rect">
            <a:avLst/>
          </a:prstGeom>
        </p:spPr>
        <p:txBody>
          <a:bodyPr vert="horz" lIns="138047" tIns="69023" rIns="138047" bIns="69023" rtlCol="0" anchor="b"/>
          <a:lstStyle>
            <a:lvl1pPr algn="l">
              <a:defRPr sz="1800"/>
            </a:lvl1pPr>
          </a:lstStyle>
          <a:p>
            <a:endParaRPr lang="en-US"/>
          </a:p>
        </p:txBody>
      </p:sp>
      <p:sp>
        <p:nvSpPr>
          <p:cNvPr id="5" name="Slide Number Placeholder 4"/>
          <p:cNvSpPr>
            <a:spLocks noGrp="1"/>
          </p:cNvSpPr>
          <p:nvPr>
            <p:ph type="sldNum" sz="quarter" idx="3"/>
          </p:nvPr>
        </p:nvSpPr>
        <p:spPr>
          <a:xfrm>
            <a:off x="5623696" y="13636990"/>
            <a:ext cx="4302231" cy="717868"/>
          </a:xfrm>
          <a:prstGeom prst="rect">
            <a:avLst/>
          </a:prstGeom>
        </p:spPr>
        <p:txBody>
          <a:bodyPr vert="horz" lIns="138047" tIns="69023" rIns="138047" bIns="69023" rtlCol="0" anchor="b"/>
          <a:lstStyle>
            <a:lvl1pPr algn="r">
              <a:defRPr sz="1800"/>
            </a:lvl1pPr>
          </a:lstStyle>
          <a:p>
            <a:fld id="{985C85C3-8818-42A0-A33A-E65CB4AF07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717868"/>
          </a:xfrm>
          <a:prstGeom prst="rect">
            <a:avLst/>
          </a:prstGeom>
        </p:spPr>
        <p:txBody>
          <a:bodyPr vert="horz" lIns="138047" tIns="69023" rIns="138047" bIns="69023" rtlCol="0"/>
          <a:lstStyle>
            <a:lvl1pPr algn="l">
              <a:defRPr sz="1800"/>
            </a:lvl1pPr>
          </a:lstStyle>
          <a:p>
            <a:endParaRPr lang="sv-SE"/>
          </a:p>
        </p:txBody>
      </p:sp>
      <p:sp>
        <p:nvSpPr>
          <p:cNvPr id="3" name="Date Placeholder 2"/>
          <p:cNvSpPr>
            <a:spLocks noGrp="1"/>
          </p:cNvSpPr>
          <p:nvPr>
            <p:ph type="dt" idx="1"/>
          </p:nvPr>
        </p:nvSpPr>
        <p:spPr>
          <a:xfrm>
            <a:off x="5623696" y="0"/>
            <a:ext cx="4302231" cy="717868"/>
          </a:xfrm>
          <a:prstGeom prst="rect">
            <a:avLst/>
          </a:prstGeom>
        </p:spPr>
        <p:txBody>
          <a:bodyPr vert="horz" lIns="138047" tIns="69023" rIns="138047" bIns="69023" rtlCol="0"/>
          <a:lstStyle>
            <a:lvl1pPr algn="r">
              <a:defRPr sz="1800"/>
            </a:lvl1pPr>
          </a:lstStyle>
          <a:p>
            <a:fld id="{DBA6CBF2-25D8-4133-8D41-7CA41BB2D229}" type="datetimeFigureOut">
              <a:rPr lang="sv-SE" smtClean="0"/>
              <a:pPr/>
              <a:t>2013-09-19</a:t>
            </a:fld>
            <a:endParaRPr lang="sv-SE"/>
          </a:p>
        </p:txBody>
      </p:sp>
      <p:sp>
        <p:nvSpPr>
          <p:cNvPr id="4" name="Slide Image Placeholder 3"/>
          <p:cNvSpPr>
            <a:spLocks noGrp="1" noRot="1" noChangeAspect="1"/>
          </p:cNvSpPr>
          <p:nvPr>
            <p:ph type="sldImg" idx="2"/>
          </p:nvPr>
        </p:nvSpPr>
        <p:spPr>
          <a:xfrm>
            <a:off x="1374775" y="1076325"/>
            <a:ext cx="7178675" cy="5384800"/>
          </a:xfrm>
          <a:prstGeom prst="rect">
            <a:avLst/>
          </a:prstGeom>
          <a:noFill/>
          <a:ln w="12700">
            <a:solidFill>
              <a:prstClr val="black"/>
            </a:solidFill>
          </a:ln>
        </p:spPr>
        <p:txBody>
          <a:bodyPr vert="horz" lIns="138047" tIns="69023" rIns="138047" bIns="69023" rtlCol="0" anchor="ctr"/>
          <a:lstStyle/>
          <a:p>
            <a:endParaRPr lang="sv-SE"/>
          </a:p>
        </p:txBody>
      </p:sp>
      <p:sp>
        <p:nvSpPr>
          <p:cNvPr id="5" name="Notes Placeholder 4"/>
          <p:cNvSpPr>
            <a:spLocks noGrp="1"/>
          </p:cNvSpPr>
          <p:nvPr>
            <p:ph type="body" sz="quarter" idx="3"/>
          </p:nvPr>
        </p:nvSpPr>
        <p:spPr>
          <a:xfrm>
            <a:off x="992823" y="6819741"/>
            <a:ext cx="7942580" cy="6460808"/>
          </a:xfrm>
          <a:prstGeom prst="rect">
            <a:avLst/>
          </a:prstGeom>
        </p:spPr>
        <p:txBody>
          <a:bodyPr vert="horz" lIns="138047" tIns="69023" rIns="138047" bIns="69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13636990"/>
            <a:ext cx="4302231" cy="717868"/>
          </a:xfrm>
          <a:prstGeom prst="rect">
            <a:avLst/>
          </a:prstGeom>
        </p:spPr>
        <p:txBody>
          <a:bodyPr vert="horz" lIns="138047" tIns="69023" rIns="138047" bIns="69023" rtlCol="0" anchor="b"/>
          <a:lstStyle>
            <a:lvl1pPr algn="l">
              <a:defRPr sz="1800"/>
            </a:lvl1pPr>
          </a:lstStyle>
          <a:p>
            <a:endParaRPr lang="sv-SE"/>
          </a:p>
        </p:txBody>
      </p:sp>
      <p:sp>
        <p:nvSpPr>
          <p:cNvPr id="7" name="Slide Number Placeholder 6"/>
          <p:cNvSpPr>
            <a:spLocks noGrp="1"/>
          </p:cNvSpPr>
          <p:nvPr>
            <p:ph type="sldNum" sz="quarter" idx="5"/>
          </p:nvPr>
        </p:nvSpPr>
        <p:spPr>
          <a:xfrm>
            <a:off x="5623696" y="13636990"/>
            <a:ext cx="4302231" cy="717868"/>
          </a:xfrm>
          <a:prstGeom prst="rect">
            <a:avLst/>
          </a:prstGeom>
        </p:spPr>
        <p:txBody>
          <a:bodyPr vert="horz" lIns="138047" tIns="69023" rIns="138047" bIns="69023" rtlCol="0" anchor="b"/>
          <a:lstStyle>
            <a:lvl1pPr algn="r">
              <a:defRPr sz="1800"/>
            </a:lvl1pPr>
          </a:lstStyle>
          <a:p>
            <a:fld id="{E66E0380-137F-45A0-885F-2CF3DAF8D4D5}"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E66E0380-137F-45A0-885F-2CF3DAF8D4D5}" type="slidenum">
              <a:rPr lang="sv-SE" smtClean="0"/>
              <a:pPr/>
              <a:t>1</a:t>
            </a:fld>
            <a:endParaRPr lang="sv-S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E66E0380-137F-45A0-885F-2CF3DAF8D4D5}" type="slidenum">
              <a:rPr lang="sv-SE" smtClean="0"/>
              <a:pPr/>
              <a:t>10</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smtClean="0"/>
              <a:t>I will add ”real life” stories from Nokia/Sony when possible.</a:t>
            </a:r>
            <a:endParaRPr lang="sv-SE" dirty="0"/>
          </a:p>
        </p:txBody>
      </p:sp>
      <p:sp>
        <p:nvSpPr>
          <p:cNvPr id="4" name="Slide Number Placeholder 3"/>
          <p:cNvSpPr>
            <a:spLocks noGrp="1"/>
          </p:cNvSpPr>
          <p:nvPr>
            <p:ph type="sldNum" sz="quarter" idx="10"/>
          </p:nvPr>
        </p:nvSpPr>
        <p:spPr/>
        <p:txBody>
          <a:bodyPr/>
          <a:lstStyle/>
          <a:p>
            <a:fld id="{E66E0380-137F-45A0-885F-2CF3DAF8D4D5}" type="slidenum">
              <a:rPr lang="sv-SE" smtClean="0"/>
              <a:pPr/>
              <a:t>2</a:t>
            </a:fld>
            <a:endParaRPr lang="sv-S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da-DK" sz="1800" dirty="0" smtClean="0"/>
              <a:t>From UK I got the following definition:</a:t>
            </a:r>
            <a:endParaRPr lang="sv-SE" sz="1800" dirty="0" smtClean="0"/>
          </a:p>
          <a:p>
            <a:pPr>
              <a:buFont typeface="Arial" pitchFamily="34" charset="0"/>
              <a:buChar char="•"/>
            </a:pPr>
            <a:r>
              <a:rPr lang="sv-SE" sz="1800" dirty="0" smtClean="0"/>
              <a:t> </a:t>
            </a:r>
            <a:r>
              <a:rPr lang="sv-SE" sz="1800" dirty="0" err="1" smtClean="0"/>
              <a:t>creativity</a:t>
            </a:r>
            <a:r>
              <a:rPr lang="sv-SE" sz="1800" dirty="0" smtClean="0"/>
              <a:t> – </a:t>
            </a:r>
            <a:r>
              <a:rPr lang="sv-SE" sz="1800" dirty="0" err="1" smtClean="0"/>
              <a:t>ideas</a:t>
            </a:r>
            <a:endParaRPr lang="sv-SE" sz="1800" dirty="0" smtClean="0"/>
          </a:p>
          <a:p>
            <a:pPr>
              <a:buFont typeface="Arial" pitchFamily="34" charset="0"/>
              <a:buChar char="•"/>
            </a:pPr>
            <a:r>
              <a:rPr lang="sv-SE" sz="1800" dirty="0" smtClean="0"/>
              <a:t> invention – new </a:t>
            </a:r>
            <a:r>
              <a:rPr lang="sv-SE" sz="1800" dirty="0" err="1" smtClean="0"/>
              <a:t>ideas</a:t>
            </a:r>
            <a:endParaRPr lang="sv-SE" sz="1800" dirty="0" smtClean="0"/>
          </a:p>
          <a:p>
            <a:pPr>
              <a:buFont typeface="Arial" pitchFamily="34" charset="0"/>
              <a:buChar char="•"/>
            </a:pPr>
            <a:r>
              <a:rPr lang="sv-SE" sz="1800" dirty="0" smtClean="0"/>
              <a:t> innovation – </a:t>
            </a:r>
            <a:r>
              <a:rPr lang="sv-SE" sz="1800" dirty="0" err="1" smtClean="0"/>
              <a:t>delivery</a:t>
            </a:r>
            <a:r>
              <a:rPr lang="sv-SE" sz="1800" dirty="0" smtClean="0"/>
              <a:t> of new </a:t>
            </a:r>
            <a:r>
              <a:rPr lang="sv-SE" sz="1800" dirty="0" err="1" smtClean="0"/>
              <a:t>ideas</a:t>
            </a:r>
            <a:r>
              <a:rPr lang="sv-SE" sz="1800" dirty="0" smtClean="0"/>
              <a:t>.</a:t>
            </a:r>
          </a:p>
          <a:p>
            <a:pPr>
              <a:buFont typeface="Arial" pitchFamily="34" charset="0"/>
              <a:buNone/>
            </a:pPr>
            <a:endParaRPr lang="en-US" sz="2400" dirty="0" smtClean="0"/>
          </a:p>
          <a:p>
            <a:pPr>
              <a:buFont typeface="Arial" pitchFamily="34" charset="0"/>
              <a:buNone/>
            </a:pPr>
            <a:r>
              <a:rPr lang="en-US" sz="2400" dirty="0" smtClean="0"/>
              <a:t>An example of a extreme innovation is when you combine kite surfing and cargo shipment- launched December 17 2007 (160 m2 computer controlled sail)</a:t>
            </a:r>
            <a:endParaRPr lang="sv-SE" sz="2400" dirty="0" smtClean="0"/>
          </a:p>
          <a:p>
            <a:pPr>
              <a:buFont typeface="Arial" pitchFamily="34" charset="0"/>
              <a:buNone/>
            </a:pPr>
            <a:endParaRPr lang="da-DK" sz="2400" dirty="0" smtClean="0"/>
          </a:p>
          <a:p>
            <a:pPr>
              <a:buFont typeface="Arial" pitchFamily="34" charset="0"/>
              <a:buNone/>
            </a:pPr>
            <a:r>
              <a:rPr lang="da-DK" sz="2400" dirty="0" smtClean="0"/>
              <a:t>A small but important mobile innovation at Sony is the  Super Stamina feature</a:t>
            </a:r>
          </a:p>
          <a:p>
            <a:pPr>
              <a:buFont typeface="Arial" pitchFamily="34" charset="0"/>
              <a:buNone/>
            </a:pPr>
            <a:endParaRPr lang="da-DK" sz="2400" dirty="0" smtClean="0"/>
          </a:p>
          <a:p>
            <a:pPr>
              <a:buFont typeface="Arial" pitchFamily="34" charset="0"/>
              <a:buNone/>
            </a:pPr>
            <a:r>
              <a:rPr lang="sv-SE" sz="1800" dirty="0" err="1" smtClean="0"/>
              <a:t>Radical</a:t>
            </a:r>
            <a:r>
              <a:rPr lang="sv-SE" sz="1800" dirty="0" smtClean="0"/>
              <a:t> innovations </a:t>
            </a:r>
            <a:r>
              <a:rPr lang="sv-SE" sz="1800" dirty="0" err="1" smtClean="0"/>
              <a:t>involve</a:t>
            </a:r>
            <a:r>
              <a:rPr lang="sv-SE" sz="1800" dirty="0" smtClean="0"/>
              <a:t> finding an </a:t>
            </a:r>
            <a:r>
              <a:rPr lang="sv-SE" sz="1800" dirty="0" err="1" smtClean="0"/>
              <a:t>entirely</a:t>
            </a:r>
            <a:r>
              <a:rPr lang="sv-SE" sz="1800" dirty="0" smtClean="0"/>
              <a:t> new </a:t>
            </a:r>
            <a:r>
              <a:rPr lang="sv-SE" sz="1800" dirty="0" err="1" smtClean="0"/>
              <a:t>way</a:t>
            </a:r>
            <a:r>
              <a:rPr lang="sv-SE" sz="1800" dirty="0" smtClean="0"/>
              <a:t> to </a:t>
            </a:r>
            <a:r>
              <a:rPr lang="sv-SE" sz="1800" dirty="0" err="1" smtClean="0"/>
              <a:t>do</a:t>
            </a:r>
            <a:r>
              <a:rPr lang="sv-SE" sz="1800" dirty="0" smtClean="0"/>
              <a:t> </a:t>
            </a:r>
            <a:r>
              <a:rPr lang="sv-SE" sz="1800" dirty="0" err="1" smtClean="0"/>
              <a:t>things</a:t>
            </a:r>
            <a:r>
              <a:rPr lang="sv-SE" sz="1800" dirty="0" smtClean="0"/>
              <a:t>. As </a:t>
            </a:r>
            <a:r>
              <a:rPr lang="sv-SE" sz="1800" dirty="0" err="1" smtClean="0"/>
              <a:t>such</a:t>
            </a:r>
            <a:r>
              <a:rPr lang="sv-SE" sz="1800" dirty="0" smtClean="0"/>
              <a:t> </a:t>
            </a:r>
            <a:r>
              <a:rPr lang="sv-SE" sz="1800" dirty="0" err="1" smtClean="0"/>
              <a:t>they</a:t>
            </a:r>
            <a:r>
              <a:rPr lang="sv-SE" sz="1800" dirty="0" smtClean="0"/>
              <a:t> are </a:t>
            </a:r>
            <a:r>
              <a:rPr lang="sv-SE" sz="1800" dirty="0" err="1" smtClean="0"/>
              <a:t>often</a:t>
            </a:r>
            <a:r>
              <a:rPr lang="sv-SE" sz="1800" dirty="0" smtClean="0"/>
              <a:t> </a:t>
            </a:r>
            <a:r>
              <a:rPr lang="sv-SE" sz="1800" dirty="0" err="1" smtClean="0"/>
              <a:t>risky</a:t>
            </a:r>
            <a:r>
              <a:rPr lang="sv-SE" sz="1800" dirty="0" smtClean="0"/>
              <a:t> and </a:t>
            </a:r>
            <a:r>
              <a:rPr lang="sv-SE" sz="1800" dirty="0" err="1" smtClean="0"/>
              <a:t>difficult</a:t>
            </a:r>
            <a:r>
              <a:rPr lang="sv-SE" sz="1800" dirty="0" smtClean="0"/>
              <a:t> to </a:t>
            </a:r>
            <a:r>
              <a:rPr lang="sv-SE" sz="1800" dirty="0" err="1" smtClean="0"/>
              <a:t>implement</a:t>
            </a:r>
            <a:r>
              <a:rPr lang="sv-SE" sz="1800" dirty="0" smtClean="0"/>
              <a:t>. </a:t>
            </a:r>
            <a:r>
              <a:rPr lang="sv-SE" sz="1800" dirty="0" err="1" smtClean="0"/>
              <a:t>Most</a:t>
            </a:r>
            <a:r>
              <a:rPr lang="sv-SE" sz="1800" dirty="0" smtClean="0"/>
              <a:t> </a:t>
            </a:r>
            <a:r>
              <a:rPr lang="sv-SE" sz="1800" dirty="0" err="1" smtClean="0"/>
              <a:t>larger</a:t>
            </a:r>
            <a:r>
              <a:rPr lang="sv-SE" sz="1800" dirty="0" smtClean="0"/>
              <a:t> </a:t>
            </a:r>
            <a:r>
              <a:rPr lang="sv-SE" sz="1800" dirty="0" err="1" smtClean="0"/>
              <a:t>organizations</a:t>
            </a:r>
            <a:r>
              <a:rPr lang="sv-SE" sz="1800" dirty="0" smtClean="0"/>
              <a:t> and </a:t>
            </a:r>
            <a:r>
              <a:rPr lang="sv-SE" sz="1800" dirty="0" err="1" smtClean="0"/>
              <a:t>most</a:t>
            </a:r>
            <a:r>
              <a:rPr lang="sv-SE" sz="1800" dirty="0" smtClean="0"/>
              <a:t> managers are </a:t>
            </a:r>
            <a:r>
              <a:rPr lang="sv-SE" sz="1800" dirty="0" err="1" smtClean="0"/>
              <a:t>poor</a:t>
            </a:r>
            <a:r>
              <a:rPr lang="sv-SE" sz="1800" dirty="0" smtClean="0"/>
              <a:t> at </a:t>
            </a:r>
            <a:r>
              <a:rPr lang="sv-SE" sz="1800" dirty="0" err="1" smtClean="0"/>
              <a:t>radical</a:t>
            </a:r>
            <a:r>
              <a:rPr lang="sv-SE" sz="1800" dirty="0" smtClean="0"/>
              <a:t> innovation. </a:t>
            </a:r>
            <a:r>
              <a:rPr lang="sv-SE" sz="1800" dirty="0" err="1" smtClean="0"/>
              <a:t>If</a:t>
            </a:r>
            <a:r>
              <a:rPr lang="sv-SE" sz="1800" dirty="0" smtClean="0"/>
              <a:t> you </a:t>
            </a:r>
            <a:r>
              <a:rPr lang="sv-SE" sz="1800" dirty="0" err="1" smtClean="0"/>
              <a:t>had</a:t>
            </a:r>
            <a:r>
              <a:rPr lang="sv-SE" sz="1800" dirty="0" smtClean="0"/>
              <a:t> </a:t>
            </a:r>
            <a:r>
              <a:rPr lang="sv-SE" sz="1800" dirty="0" err="1" smtClean="0"/>
              <a:t>been</a:t>
            </a:r>
            <a:r>
              <a:rPr lang="sv-SE" sz="1800" dirty="0" smtClean="0"/>
              <a:t> </a:t>
            </a:r>
            <a:r>
              <a:rPr lang="sv-SE" sz="1800" dirty="0" err="1" smtClean="0"/>
              <a:t>making</a:t>
            </a:r>
            <a:r>
              <a:rPr lang="sv-SE" sz="1800" dirty="0" smtClean="0"/>
              <a:t> </a:t>
            </a:r>
            <a:r>
              <a:rPr lang="sv-SE" sz="2100" b="1" dirty="0" smtClean="0"/>
              <a:t>LP </a:t>
            </a:r>
            <a:r>
              <a:rPr lang="sv-SE" sz="2100" b="1" dirty="0" err="1" smtClean="0"/>
              <a:t>records</a:t>
            </a:r>
            <a:r>
              <a:rPr lang="sv-SE" sz="2100" b="1" dirty="0" smtClean="0"/>
              <a:t> </a:t>
            </a:r>
            <a:r>
              <a:rPr lang="sv-SE" sz="1800" dirty="0" err="1" smtClean="0"/>
              <a:t>then</a:t>
            </a:r>
            <a:r>
              <a:rPr lang="sv-SE" sz="1800" dirty="0" smtClean="0"/>
              <a:t> you </a:t>
            </a:r>
            <a:r>
              <a:rPr lang="sv-SE" sz="1800" dirty="0" err="1" smtClean="0"/>
              <a:t>could</a:t>
            </a:r>
            <a:r>
              <a:rPr lang="sv-SE" sz="1800" dirty="0" smtClean="0"/>
              <a:t> </a:t>
            </a:r>
            <a:r>
              <a:rPr lang="sv-SE" sz="1800" dirty="0" err="1" smtClean="0"/>
              <a:t>have</a:t>
            </a:r>
            <a:r>
              <a:rPr lang="sv-SE" sz="1800" dirty="0" smtClean="0"/>
              <a:t> </a:t>
            </a:r>
            <a:r>
              <a:rPr lang="sv-SE" sz="1800" dirty="0" err="1" smtClean="0"/>
              <a:t>introduced</a:t>
            </a:r>
            <a:r>
              <a:rPr lang="sv-SE" sz="1800" dirty="0" smtClean="0"/>
              <a:t> </a:t>
            </a:r>
            <a:r>
              <a:rPr lang="sv-SE" sz="1800" dirty="0" err="1" smtClean="0"/>
              <a:t>incremental</a:t>
            </a:r>
            <a:r>
              <a:rPr lang="sv-SE" sz="1800" dirty="0" smtClean="0"/>
              <a:t> innovations in your design and marketing. </a:t>
            </a:r>
            <a:r>
              <a:rPr lang="sv-SE" sz="1800" dirty="0" err="1" smtClean="0"/>
              <a:t>However</a:t>
            </a:r>
            <a:r>
              <a:rPr lang="sv-SE" sz="1800" dirty="0" smtClean="0"/>
              <a:t> </a:t>
            </a:r>
            <a:r>
              <a:rPr lang="sv-SE" sz="1800" dirty="0" err="1" smtClean="0"/>
              <a:t>if</a:t>
            </a:r>
            <a:r>
              <a:rPr lang="sv-SE" sz="1800" dirty="0" smtClean="0"/>
              <a:t> this </a:t>
            </a:r>
            <a:r>
              <a:rPr lang="sv-SE" sz="1800" dirty="0" err="1" smtClean="0"/>
              <a:t>was</a:t>
            </a:r>
            <a:r>
              <a:rPr lang="sv-SE" sz="1800" dirty="0" smtClean="0"/>
              <a:t> your </a:t>
            </a:r>
            <a:r>
              <a:rPr lang="sv-SE" sz="1800" dirty="0" err="1" smtClean="0"/>
              <a:t>strategy</a:t>
            </a:r>
            <a:r>
              <a:rPr lang="sv-SE" sz="1800" dirty="0" smtClean="0"/>
              <a:t> </a:t>
            </a:r>
            <a:r>
              <a:rPr lang="sv-SE" sz="1800" dirty="0" err="1" smtClean="0"/>
              <a:t>then</a:t>
            </a:r>
            <a:r>
              <a:rPr lang="sv-SE" sz="1800" dirty="0" smtClean="0"/>
              <a:t> a </a:t>
            </a:r>
            <a:r>
              <a:rPr lang="sv-SE" sz="1800" dirty="0" err="1" smtClean="0"/>
              <a:t>radical</a:t>
            </a:r>
            <a:r>
              <a:rPr lang="sv-SE" sz="1800" dirty="0" smtClean="0"/>
              <a:t> innovation, the CD, </a:t>
            </a:r>
            <a:r>
              <a:rPr lang="sv-SE" sz="1800" dirty="0" err="1" smtClean="0"/>
              <a:t>would</a:t>
            </a:r>
            <a:r>
              <a:rPr lang="sv-SE" sz="1800" dirty="0" smtClean="0"/>
              <a:t> </a:t>
            </a:r>
            <a:r>
              <a:rPr lang="sv-SE" sz="1800" dirty="0" err="1" smtClean="0"/>
              <a:t>eventually</a:t>
            </a:r>
            <a:r>
              <a:rPr lang="sv-SE" sz="1800" dirty="0" smtClean="0"/>
              <a:t> </a:t>
            </a:r>
            <a:r>
              <a:rPr lang="sv-SE" sz="1800" dirty="0" err="1" smtClean="0"/>
              <a:t>kill</a:t>
            </a:r>
            <a:r>
              <a:rPr lang="sv-SE" sz="1800" dirty="0" smtClean="0"/>
              <a:t> you. The </a:t>
            </a:r>
            <a:r>
              <a:rPr lang="sv-SE" sz="2100" b="1" dirty="0" smtClean="0"/>
              <a:t>CD </a:t>
            </a:r>
            <a:r>
              <a:rPr lang="sv-SE" sz="2100" b="1" dirty="0" err="1" smtClean="0"/>
              <a:t>manufacturer</a:t>
            </a:r>
            <a:r>
              <a:rPr lang="sv-SE" sz="2100" b="1" dirty="0" smtClean="0"/>
              <a:t> </a:t>
            </a:r>
            <a:r>
              <a:rPr lang="sv-SE" sz="1800" dirty="0" err="1" smtClean="0"/>
              <a:t>could</a:t>
            </a:r>
            <a:r>
              <a:rPr lang="sv-SE" sz="1800" dirty="0" smtClean="0"/>
              <a:t> </a:t>
            </a:r>
            <a:r>
              <a:rPr lang="sv-SE" sz="1800" dirty="0" err="1" smtClean="0"/>
              <a:t>similarly</a:t>
            </a:r>
            <a:r>
              <a:rPr lang="sv-SE" sz="1800" dirty="0" smtClean="0"/>
              <a:t> </a:t>
            </a:r>
            <a:r>
              <a:rPr lang="sv-SE" sz="1800" dirty="0" err="1" smtClean="0"/>
              <a:t>introduce</a:t>
            </a:r>
            <a:r>
              <a:rPr lang="sv-SE" sz="1800" dirty="0" smtClean="0"/>
              <a:t> </a:t>
            </a:r>
            <a:r>
              <a:rPr lang="sv-SE" sz="1800" dirty="0" err="1" smtClean="0"/>
              <a:t>various</a:t>
            </a:r>
            <a:r>
              <a:rPr lang="sv-SE" sz="1800" dirty="0" smtClean="0"/>
              <a:t> </a:t>
            </a:r>
            <a:r>
              <a:rPr lang="sv-SE" sz="1800" dirty="0" err="1" smtClean="0"/>
              <a:t>incremental</a:t>
            </a:r>
            <a:r>
              <a:rPr lang="sv-SE" sz="1800" dirty="0" smtClean="0"/>
              <a:t> </a:t>
            </a:r>
            <a:r>
              <a:rPr lang="sv-SE" sz="1800" dirty="0" err="1" smtClean="0"/>
              <a:t>improvements</a:t>
            </a:r>
            <a:r>
              <a:rPr lang="sv-SE" sz="1800" dirty="0" smtClean="0"/>
              <a:t>. </a:t>
            </a:r>
            <a:r>
              <a:rPr lang="sv-SE" sz="1800" dirty="0" err="1" smtClean="0"/>
              <a:t>Once</a:t>
            </a:r>
            <a:r>
              <a:rPr lang="sv-SE" sz="1800" dirty="0" smtClean="0"/>
              <a:t> </a:t>
            </a:r>
            <a:r>
              <a:rPr lang="sv-SE" sz="1800" dirty="0" err="1" smtClean="0"/>
              <a:t>again</a:t>
            </a:r>
            <a:r>
              <a:rPr lang="sv-SE" sz="1800" dirty="0" smtClean="0"/>
              <a:t> a </a:t>
            </a:r>
            <a:r>
              <a:rPr lang="sv-SE" sz="1800" dirty="0" err="1" smtClean="0"/>
              <a:t>radical</a:t>
            </a:r>
            <a:r>
              <a:rPr lang="sv-SE" sz="1800" dirty="0" smtClean="0"/>
              <a:t> innovation, </a:t>
            </a:r>
            <a:r>
              <a:rPr lang="sv-SE" sz="2100" b="1" dirty="0" err="1" smtClean="0"/>
              <a:t>music</a:t>
            </a:r>
            <a:r>
              <a:rPr lang="sv-SE" sz="2100" b="1" dirty="0" smtClean="0"/>
              <a:t> </a:t>
            </a:r>
            <a:r>
              <a:rPr lang="sv-SE" sz="2100" b="1" dirty="0" err="1" smtClean="0"/>
              <a:t>downloads</a:t>
            </a:r>
            <a:r>
              <a:rPr lang="sv-SE" sz="2100" b="1" dirty="0" smtClean="0"/>
              <a:t> </a:t>
            </a:r>
            <a:r>
              <a:rPr lang="sv-SE" sz="1800" dirty="0" smtClean="0"/>
              <a:t>over the internet, </a:t>
            </a:r>
            <a:r>
              <a:rPr lang="sv-SE" sz="1800" dirty="0" err="1" smtClean="0"/>
              <a:t>would</a:t>
            </a:r>
            <a:r>
              <a:rPr lang="sv-SE" sz="1800" dirty="0" smtClean="0"/>
              <a:t> make your </a:t>
            </a:r>
            <a:r>
              <a:rPr lang="sv-SE" sz="1800" dirty="0" err="1" smtClean="0"/>
              <a:t>offering</a:t>
            </a:r>
            <a:r>
              <a:rPr lang="sv-SE" sz="1800" dirty="0" smtClean="0"/>
              <a:t> obsolete. So </a:t>
            </a:r>
            <a:r>
              <a:rPr lang="sv-SE" sz="1800" dirty="0" err="1" smtClean="0"/>
              <a:t>we</a:t>
            </a:r>
            <a:r>
              <a:rPr lang="sv-SE" sz="1800" dirty="0" smtClean="0"/>
              <a:t> </a:t>
            </a:r>
            <a:r>
              <a:rPr lang="sv-SE" sz="1800" dirty="0" err="1" smtClean="0"/>
              <a:t>need</a:t>
            </a:r>
            <a:r>
              <a:rPr lang="sv-SE" sz="1800" dirty="0" smtClean="0"/>
              <a:t> to </a:t>
            </a:r>
            <a:r>
              <a:rPr lang="sv-SE" sz="1800" dirty="0" err="1" smtClean="0"/>
              <a:t>constantly</a:t>
            </a:r>
            <a:r>
              <a:rPr lang="sv-SE" sz="1800" dirty="0" smtClean="0"/>
              <a:t> look for </a:t>
            </a:r>
            <a:r>
              <a:rPr lang="sv-SE" sz="1800" dirty="0" err="1" smtClean="0"/>
              <a:t>incremental</a:t>
            </a:r>
            <a:r>
              <a:rPr lang="sv-SE" sz="1800" dirty="0" smtClean="0"/>
              <a:t> innovations and </a:t>
            </a:r>
            <a:r>
              <a:rPr lang="sv-SE" sz="1800" dirty="0" err="1" smtClean="0"/>
              <a:t>radical</a:t>
            </a:r>
            <a:r>
              <a:rPr lang="sv-SE" sz="1800" dirty="0" smtClean="0"/>
              <a:t> innovations. </a:t>
            </a:r>
            <a:r>
              <a:rPr lang="sv-SE" sz="1800" dirty="0" err="1" smtClean="0"/>
              <a:t>We</a:t>
            </a:r>
            <a:r>
              <a:rPr lang="sv-SE" sz="1800" dirty="0" smtClean="0"/>
              <a:t> </a:t>
            </a:r>
            <a:r>
              <a:rPr lang="sv-SE" sz="1800" dirty="0" err="1" smtClean="0"/>
              <a:t>need</a:t>
            </a:r>
            <a:r>
              <a:rPr lang="sv-SE" sz="1800" dirty="0" smtClean="0"/>
              <a:t> to </a:t>
            </a:r>
            <a:r>
              <a:rPr lang="sv-SE" sz="1800" dirty="0" err="1" smtClean="0"/>
              <a:t>develop</a:t>
            </a:r>
            <a:r>
              <a:rPr lang="sv-SE" sz="1800" dirty="0" smtClean="0"/>
              <a:t> </a:t>
            </a:r>
            <a:r>
              <a:rPr lang="sv-SE" sz="1800" dirty="0" err="1" smtClean="0"/>
              <a:t>creativity</a:t>
            </a:r>
            <a:r>
              <a:rPr lang="sv-SE" sz="1800" dirty="0" smtClean="0"/>
              <a:t> and </a:t>
            </a:r>
            <a:r>
              <a:rPr lang="sv-SE" sz="1800" dirty="0" err="1" smtClean="0"/>
              <a:t>turn</a:t>
            </a:r>
            <a:r>
              <a:rPr lang="sv-SE" sz="1800" dirty="0" smtClean="0"/>
              <a:t> it quickly </a:t>
            </a:r>
            <a:r>
              <a:rPr lang="sv-SE" sz="1800" dirty="0" err="1" smtClean="0"/>
              <a:t>into</a:t>
            </a:r>
            <a:r>
              <a:rPr lang="sv-SE" sz="1800" dirty="0" smtClean="0"/>
              <a:t> innovation.</a:t>
            </a:r>
          </a:p>
          <a:p>
            <a:pPr>
              <a:buFont typeface="Arial" pitchFamily="34" charset="0"/>
              <a:buNone/>
            </a:pPr>
            <a:endParaRPr lang="da-DK" sz="2400" dirty="0" smtClean="0"/>
          </a:p>
          <a:p>
            <a:r>
              <a:rPr lang="sv-SE" sz="2400" dirty="0" smtClean="0"/>
              <a:t>Innovation is the </a:t>
            </a:r>
            <a:r>
              <a:rPr lang="sv-SE" sz="2400" dirty="0" err="1" smtClean="0"/>
              <a:t>hardest</a:t>
            </a:r>
            <a:r>
              <a:rPr lang="sv-SE" sz="2400" dirty="0" smtClean="0"/>
              <a:t>.</a:t>
            </a:r>
          </a:p>
          <a:p>
            <a:r>
              <a:rPr lang="sv-SE" sz="2400" dirty="0" err="1" smtClean="0"/>
              <a:t>Often</a:t>
            </a:r>
            <a:r>
              <a:rPr lang="sv-SE" sz="2400" dirty="0" smtClean="0"/>
              <a:t> </a:t>
            </a:r>
            <a:r>
              <a:rPr lang="sv-SE" sz="2400" dirty="0" err="1" smtClean="0"/>
              <a:t>we</a:t>
            </a:r>
            <a:r>
              <a:rPr lang="sv-SE" sz="2400" dirty="0" smtClean="0"/>
              <a:t> look in the </a:t>
            </a:r>
            <a:r>
              <a:rPr lang="sv-SE" sz="2400" dirty="0" err="1" smtClean="0"/>
              <a:t>wrong</a:t>
            </a:r>
            <a:r>
              <a:rPr lang="sv-SE" sz="2400" dirty="0" smtClean="0"/>
              <a:t> </a:t>
            </a:r>
            <a:r>
              <a:rPr lang="sv-SE" sz="2400" dirty="0" err="1" smtClean="0"/>
              <a:t>place</a:t>
            </a:r>
            <a:r>
              <a:rPr lang="sv-SE" sz="2400" dirty="0" smtClean="0"/>
              <a:t> for </a:t>
            </a:r>
            <a:r>
              <a:rPr lang="en-US" sz="2400" dirty="0" smtClean="0"/>
              <a:t>innovation</a:t>
            </a:r>
            <a:r>
              <a:rPr lang="sv-SE" sz="2400" dirty="0" smtClean="0"/>
              <a:t> </a:t>
            </a:r>
            <a:r>
              <a:rPr lang="sv-SE" sz="2400" dirty="0" err="1" smtClean="0"/>
              <a:t>because</a:t>
            </a:r>
            <a:r>
              <a:rPr lang="sv-SE" sz="2400" dirty="0" smtClean="0"/>
              <a:t> </a:t>
            </a:r>
            <a:r>
              <a:rPr lang="sv-SE" sz="2400" dirty="0" err="1" smtClean="0"/>
              <a:t>we</a:t>
            </a:r>
            <a:r>
              <a:rPr lang="sv-SE" sz="2400" dirty="0" smtClean="0"/>
              <a:t> </a:t>
            </a:r>
            <a:r>
              <a:rPr lang="sv-SE" sz="2400" dirty="0" err="1" smtClean="0"/>
              <a:t>think</a:t>
            </a:r>
            <a:r>
              <a:rPr lang="sv-SE" sz="2400" dirty="0" smtClean="0"/>
              <a:t> it is invention. </a:t>
            </a:r>
            <a:r>
              <a:rPr lang="sv-SE" sz="2400" dirty="0" err="1" smtClean="0"/>
              <a:t>We</a:t>
            </a:r>
            <a:r>
              <a:rPr lang="sv-SE" sz="2400" dirty="0" smtClean="0"/>
              <a:t> look to </a:t>
            </a:r>
            <a:r>
              <a:rPr lang="sv-SE" sz="2400" dirty="0" err="1" smtClean="0"/>
              <a:t>academia</a:t>
            </a:r>
            <a:r>
              <a:rPr lang="sv-SE" sz="2400" dirty="0" smtClean="0"/>
              <a:t> (who come up with new </a:t>
            </a:r>
            <a:r>
              <a:rPr lang="sv-SE" sz="2400" dirty="0" err="1" smtClean="0"/>
              <a:t>ideas</a:t>
            </a:r>
            <a:r>
              <a:rPr lang="sv-SE" sz="2400" dirty="0" smtClean="0"/>
              <a:t>) </a:t>
            </a:r>
            <a:r>
              <a:rPr lang="sv-SE" sz="2400" dirty="0" err="1" smtClean="0"/>
              <a:t>when</a:t>
            </a:r>
            <a:r>
              <a:rPr lang="sv-SE" sz="2400" dirty="0" smtClean="0"/>
              <a:t> </a:t>
            </a:r>
            <a:r>
              <a:rPr lang="sv-SE" sz="2400" dirty="0" err="1" smtClean="0"/>
              <a:t>we</a:t>
            </a:r>
            <a:r>
              <a:rPr lang="sv-SE" sz="2400" dirty="0" smtClean="0"/>
              <a:t> </a:t>
            </a:r>
            <a:r>
              <a:rPr lang="sv-SE" sz="2400" dirty="0" err="1" smtClean="0"/>
              <a:t>should</a:t>
            </a:r>
            <a:r>
              <a:rPr lang="sv-SE" sz="2400" dirty="0" smtClean="0"/>
              <a:t> look at the </a:t>
            </a:r>
            <a:r>
              <a:rPr lang="sv-SE" sz="2400" dirty="0" err="1" smtClean="0"/>
              <a:t>industry</a:t>
            </a:r>
            <a:r>
              <a:rPr lang="sv-SE" sz="2400" dirty="0" smtClean="0"/>
              <a:t> (who </a:t>
            </a:r>
            <a:r>
              <a:rPr lang="sv-SE" sz="2400" dirty="0" err="1" smtClean="0"/>
              <a:t>delivery</a:t>
            </a:r>
            <a:r>
              <a:rPr lang="sv-SE" sz="2400" dirty="0" smtClean="0"/>
              <a:t> new </a:t>
            </a:r>
            <a:r>
              <a:rPr lang="sv-SE" sz="2400" dirty="0" err="1" smtClean="0"/>
              <a:t>ideas</a:t>
            </a:r>
            <a:r>
              <a:rPr lang="sv-SE" sz="2400" dirty="0" smtClean="0"/>
              <a:t>).</a:t>
            </a:r>
          </a:p>
          <a:p>
            <a:pPr>
              <a:buFont typeface="Arial" pitchFamily="34" charset="0"/>
              <a:buNone/>
            </a:pPr>
            <a:endParaRPr lang="da-DK" sz="2400" dirty="0" smtClean="0"/>
          </a:p>
          <a:p>
            <a:pPr>
              <a:buFont typeface="Arial" pitchFamily="34" charset="0"/>
              <a:buNone/>
            </a:pPr>
            <a:endParaRPr lang="sv-SE" sz="2400" dirty="0" smtClean="0"/>
          </a:p>
        </p:txBody>
      </p:sp>
      <p:sp>
        <p:nvSpPr>
          <p:cNvPr id="4" name="Slide Number Placeholder 3"/>
          <p:cNvSpPr>
            <a:spLocks noGrp="1"/>
          </p:cNvSpPr>
          <p:nvPr>
            <p:ph type="sldNum" sz="quarter" idx="10"/>
          </p:nvPr>
        </p:nvSpPr>
        <p:spPr/>
        <p:txBody>
          <a:bodyPr/>
          <a:lstStyle/>
          <a:p>
            <a:fld id="{E66E0380-137F-45A0-885F-2CF3DAF8D4D5}"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It’s fantastic to be in a</a:t>
            </a:r>
            <a:r>
              <a:rPr lang="da-DK" baseline="0" dirty="0" smtClean="0"/>
              <a:t> big company – you have a solid economic foundation and you don’t need to constantly think if you will have money for tomorrow or next month, but beeing a big company is also a threat – I like the analogy with </a:t>
            </a:r>
          </a:p>
          <a:p>
            <a:r>
              <a:rPr lang="da-DK" baseline="0" dirty="0" smtClean="0"/>
              <a:t>Titanic as the big company with all the safe feeling, but when they face a challenge that require that they act fast, they are not able to change fast enough – doesn’t have to be an iceberg, it could also be an opportunity </a:t>
            </a:r>
          </a:p>
          <a:p>
            <a:r>
              <a:rPr lang="da-DK" baseline="0" dirty="0" smtClean="0"/>
              <a:t>The alternative is a company with many individual companies inside, they are still a big company, which should help each other if needed, they will be able to navigate much faster and avoid danger and investigate opportunity and if anyone happens to crash, there is always someone around who can come to rescue them</a:t>
            </a:r>
          </a:p>
          <a:p>
            <a:endParaRPr lang="da-DK" baseline="0" dirty="0" smtClean="0"/>
          </a:p>
          <a:p>
            <a:r>
              <a:rPr lang="da-DK" baseline="0" dirty="0" smtClean="0"/>
              <a:t>The Titanic ship is the illustration when you create departments within the company who are responsible for the device driver, another for the call stack, another for the message applicaiton etc – you can put it together and create products – the problem is that the different departments have responsiblity of an area NOT a product! And when everyone is responsible for the progress – no-one is responsible... </a:t>
            </a:r>
            <a:r>
              <a:rPr lang="da-DK" baseline="0" dirty="0" smtClean="0">
                <a:sym typeface="Wingdings" pitchFamily="2" charset="2"/>
              </a:rPr>
              <a:t> </a:t>
            </a:r>
          </a:p>
          <a:p>
            <a:r>
              <a:rPr lang="da-DK" baseline="0" dirty="0" smtClean="0">
                <a:sym typeface="Wingdings" pitchFamily="2" charset="2"/>
              </a:rPr>
              <a:t>Example – Nokia in the early 2000 (until 2006?) – was a company of small groups, each delivering a finished product to the customers – still helping each others, but responsible for their own product</a:t>
            </a:r>
          </a:p>
          <a:p>
            <a:r>
              <a:rPr lang="da-DK" baseline="0" dirty="0" smtClean="0">
                <a:sym typeface="Wingdings" pitchFamily="2" charset="2"/>
              </a:rPr>
              <a:t>When I came back from Beijing in 2009 I saw a completelty different company, smal groups of people responsible for every product in their knowledge area, they were always behind, they never had the big picture – and I started to see a ”blame-game” taking place, i.e. as long as our department do what we are responsible for, we are not to blame, it is the others who failed and the company did not manage to deliver the product in time – and also I saw departments who never had time to investigate, be creative or innovate – there was always this huge backlog killing them... I saw really fantastic and very skilled developers stuggling with the work where they use to be super creative and on top of almost everything, what a shame and waste of talent... </a:t>
            </a:r>
          </a:p>
          <a:p>
            <a:r>
              <a:rPr lang="da-DK" baseline="0" dirty="0" smtClean="0">
                <a:sym typeface="Wingdings" pitchFamily="2" charset="2"/>
              </a:rPr>
              <a:t>Nokia went Agile – and did manage to get some momentum out of this, but not enough to get the benefit from having groups focusing on products with time to innovate...</a:t>
            </a:r>
            <a:endParaRPr lang="da-DK" baseline="0" dirty="0" smtClean="0"/>
          </a:p>
          <a:p>
            <a:endParaRPr lang="da-DK" baseline="0" dirty="0" smtClean="0"/>
          </a:p>
          <a:p>
            <a:r>
              <a:rPr lang="da-DK" baseline="0" dirty="0" smtClean="0"/>
              <a:t>Yes – it is much more difficult to control a pool of boats than to navigate a huge company – but the results are so much better when you have a bunch of small companies within the company – you can still have the service organs to support the boats and you can have a CEO who is in the match official boat – giving directions etc.</a:t>
            </a:r>
          </a:p>
          <a:p>
            <a:endParaRPr lang="da-DK" dirty="0" smtClean="0"/>
          </a:p>
        </p:txBody>
      </p:sp>
      <p:sp>
        <p:nvSpPr>
          <p:cNvPr id="4" name="Slide Number Placeholder 3"/>
          <p:cNvSpPr>
            <a:spLocks noGrp="1"/>
          </p:cNvSpPr>
          <p:nvPr>
            <p:ph type="sldNum" sz="quarter" idx="10"/>
          </p:nvPr>
        </p:nvSpPr>
        <p:spPr/>
        <p:txBody>
          <a:bodyPr/>
          <a:lstStyle/>
          <a:p>
            <a:fld id="{E66E0380-137F-45A0-885F-2CF3DAF8D4D5}" type="slidenum">
              <a:rPr lang="sv-SE" smtClean="0"/>
              <a:pPr/>
              <a:t>4</a:t>
            </a:fld>
            <a:endParaRPr lang="sv-S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Organizational dysfunction:</a:t>
            </a:r>
          </a:p>
          <a:p>
            <a:pPr lvl="0"/>
            <a:endParaRPr lang="en-US" dirty="0" smtClean="0"/>
          </a:p>
          <a:p>
            <a:pPr>
              <a:buFont typeface="Arial" pitchFamily="34" charset="0"/>
              <a:buChar char="•"/>
            </a:pPr>
            <a:r>
              <a:rPr lang="da-DK" dirty="0" smtClean="0"/>
              <a:t> Often, the easiest way to identify how to create something is to look at how to prevent it from happening, so what would help to prevent innovation?</a:t>
            </a:r>
          </a:p>
          <a:p>
            <a:pPr lvl="0">
              <a:buFont typeface="Arial" charset="0"/>
              <a:buChar char="•"/>
            </a:pPr>
            <a:r>
              <a:rPr lang="en-US" dirty="0" smtClean="0"/>
              <a:t> Unhealthy internal competition, silo thinking, blame game…</a:t>
            </a:r>
          </a:p>
          <a:p>
            <a:pPr lvl="0">
              <a:buFont typeface="Arial" charset="0"/>
              <a:buChar char="•"/>
            </a:pPr>
            <a:r>
              <a:rPr lang="en-US" baseline="0" dirty="0" smtClean="0"/>
              <a:t>Bosses who reject ideas and kill innovation through fear and ridicule, </a:t>
            </a:r>
          </a:p>
          <a:p>
            <a:pPr lvl="0">
              <a:buFont typeface="Arial" charset="0"/>
              <a:buChar char="•"/>
            </a:pPr>
            <a:r>
              <a:rPr lang="en-US" baseline="0" dirty="0" smtClean="0"/>
              <a:t> No way to handle innovative ideas (i.e. all must be approved and financed)</a:t>
            </a:r>
            <a:r>
              <a:rPr lang="en-US" dirty="0" smtClean="0"/>
              <a:t> </a:t>
            </a:r>
          </a:p>
          <a:p>
            <a:pPr lvl="0">
              <a:buFont typeface="Arial" charset="0"/>
              <a:buChar char="•"/>
            </a:pPr>
            <a:r>
              <a:rPr lang="en-US" dirty="0" smtClean="0"/>
              <a:t> Protection Obsession, </a:t>
            </a:r>
          </a:p>
          <a:p>
            <a:pPr lvl="0">
              <a:buFont typeface="Arial" charset="0"/>
              <a:buChar char="•"/>
            </a:pPr>
            <a:r>
              <a:rPr lang="en-US" dirty="0" smtClean="0"/>
              <a:t> No</a:t>
            </a:r>
            <a:r>
              <a:rPr lang="en-US" baseline="0" dirty="0" smtClean="0"/>
              <a:t> organization culture for innovation, </a:t>
            </a:r>
            <a:r>
              <a:rPr lang="en-US" dirty="0" smtClean="0"/>
              <a:t> </a:t>
            </a:r>
          </a:p>
          <a:p>
            <a:pPr lvl="0">
              <a:buFont typeface="Arial" pitchFamily="34" charset="0"/>
              <a:buChar char="•"/>
            </a:pPr>
            <a:r>
              <a:rPr lang="en-US" dirty="0" smtClean="0"/>
              <a:t> Poor process causing extra work, </a:t>
            </a:r>
          </a:p>
          <a:p>
            <a:pPr>
              <a:buFont typeface="Arial" pitchFamily="34" charset="0"/>
              <a:buChar char="•"/>
            </a:pPr>
            <a:r>
              <a:rPr lang="en-US" dirty="0" smtClean="0"/>
              <a:t> Have a slow and ineffective process to handle innovative ideas</a:t>
            </a:r>
          </a:p>
          <a:p>
            <a:pPr lvl="1"/>
            <a:r>
              <a:rPr lang="en-US" dirty="0" smtClean="0"/>
              <a:t>Nokia – 6 managers discussing 1h if a developer should use 2h to test an improvement idea</a:t>
            </a:r>
          </a:p>
          <a:p>
            <a:pPr lvl="0">
              <a:buFont typeface="Arial" charset="0"/>
              <a:buChar char="•"/>
            </a:pPr>
            <a:r>
              <a:rPr lang="en-US" dirty="0" smtClean="0"/>
              <a:t> </a:t>
            </a:r>
            <a:endParaRPr lang="sv-SE" dirty="0" smtClean="0"/>
          </a:p>
          <a:p>
            <a:pPr lvl="0"/>
            <a:endParaRPr lang="sv-SE" dirty="0" smtClean="0"/>
          </a:p>
          <a:p>
            <a:endParaRPr lang="sv-SE" dirty="0"/>
          </a:p>
        </p:txBody>
      </p:sp>
      <p:sp>
        <p:nvSpPr>
          <p:cNvPr id="4" name="Slide Number Placeholder 3"/>
          <p:cNvSpPr>
            <a:spLocks noGrp="1"/>
          </p:cNvSpPr>
          <p:nvPr>
            <p:ph type="sldNum" sz="quarter" idx="10"/>
          </p:nvPr>
        </p:nvSpPr>
        <p:spPr/>
        <p:txBody>
          <a:bodyPr/>
          <a:lstStyle/>
          <a:p>
            <a:fld id="{E66E0380-137F-45A0-885F-2CF3DAF8D4D5}" type="slidenum">
              <a:rPr lang="sv-SE" smtClean="0"/>
              <a:pPr/>
              <a:t>5</a:t>
            </a:fld>
            <a:endParaRPr lang="sv-S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90235" lvl="1" defTabSz="1380470">
              <a:buFont typeface="Arial" pitchFamily="34" charset="0"/>
              <a:buChar char="•"/>
              <a:defRPr/>
            </a:pPr>
            <a:r>
              <a:rPr lang="en-US" dirty="0" smtClean="0"/>
              <a:t>Agile isn't simply about spending less money, becoming faster, creating better quality... </a:t>
            </a:r>
          </a:p>
          <a:p>
            <a:pPr lvl="1">
              <a:buFont typeface="Arial" pitchFamily="34" charset="0"/>
              <a:buChar char="•"/>
            </a:pPr>
            <a:endParaRPr lang="en-US" dirty="0" smtClean="0"/>
          </a:p>
          <a:p>
            <a:pPr lvl="1">
              <a:buFont typeface="Arial" pitchFamily="34" charset="0"/>
              <a:buChar char="•"/>
            </a:pPr>
            <a:r>
              <a:rPr lang="da-DK" dirty="0" smtClean="0"/>
              <a:t>Waterfall model – if we have an idea,</a:t>
            </a:r>
            <a:r>
              <a:rPr lang="da-DK" baseline="0" dirty="0" smtClean="0"/>
              <a:t> we probably have to make a decision and </a:t>
            </a:r>
            <a:r>
              <a:rPr lang="da-DK" dirty="0" smtClean="0"/>
              <a:t>discuss if we</a:t>
            </a:r>
            <a:r>
              <a:rPr lang="da-DK" baseline="0" dirty="0" smtClean="0"/>
              <a:t> should start a </a:t>
            </a:r>
            <a:r>
              <a:rPr lang="da-DK" dirty="0" smtClean="0"/>
              <a:t>10M € project</a:t>
            </a:r>
          </a:p>
          <a:p>
            <a:pPr lvl="2">
              <a:buFont typeface="Arial" pitchFamily="34" charset="0"/>
              <a:buChar char="•"/>
            </a:pPr>
            <a:r>
              <a:rPr lang="da-DK" dirty="0" smtClean="0"/>
              <a:t>It will require tuff decission and much more info</a:t>
            </a:r>
          </a:p>
          <a:p>
            <a:pPr lvl="2">
              <a:buFont typeface="Arial" pitchFamily="34" charset="0"/>
              <a:buChar char="•"/>
            </a:pPr>
            <a:endParaRPr lang="da-DK" dirty="0" smtClean="0"/>
          </a:p>
          <a:p>
            <a:pPr lvl="2">
              <a:buFont typeface="Arial" pitchFamily="34" charset="0"/>
              <a:buChar char="•"/>
            </a:pPr>
            <a:r>
              <a:rPr lang="da-DK" dirty="0" smtClean="0"/>
              <a:t>Xerox – Graphical interface – 1980 (around), Apple/Steve Jobs – pretty huge project that Xerox started, but without anyone who could dream the usage, but sold to cover (some?) of the cost</a:t>
            </a:r>
          </a:p>
          <a:p>
            <a:pPr lvl="1">
              <a:buFont typeface="Arial" pitchFamily="34" charset="0"/>
              <a:buChar char="•"/>
            </a:pPr>
            <a:endParaRPr lang="en-US" dirty="0" smtClean="0"/>
          </a:p>
          <a:p>
            <a:pPr lvl="1">
              <a:buFont typeface="Arial" pitchFamily="34" charset="0"/>
              <a:buChar char="•"/>
            </a:pPr>
            <a:r>
              <a:rPr lang="en-US" dirty="0" smtClean="0"/>
              <a:t> Agile can be used to test your assumptions</a:t>
            </a:r>
          </a:p>
          <a:p>
            <a:pPr marL="1380470" lvl="2" defTabSz="1380470">
              <a:buFont typeface="Arial" pitchFamily="34" charset="0"/>
              <a:buChar char="•"/>
              <a:defRPr/>
            </a:pPr>
            <a:r>
              <a:rPr lang="da-DK" dirty="0" smtClean="0"/>
              <a:t> With Agile, we simply prototype it and</a:t>
            </a:r>
            <a:r>
              <a:rPr lang="da-DK" baseline="0" dirty="0" smtClean="0"/>
              <a:t> check if it is </a:t>
            </a:r>
            <a:r>
              <a:rPr lang="da-DK" dirty="0" smtClean="0"/>
              <a:t>working, we might need 5k€ to verify that it works, get fast feedback</a:t>
            </a:r>
          </a:p>
          <a:p>
            <a:pPr marL="1380470" lvl="2" defTabSz="1380470">
              <a:buFont typeface="Arial" pitchFamily="34" charset="0"/>
              <a:buChar char="•"/>
              <a:defRPr/>
            </a:pPr>
            <a:r>
              <a:rPr lang="da-DK" dirty="0" smtClean="0"/>
              <a:t> Prototyping is innovation</a:t>
            </a:r>
            <a:r>
              <a:rPr lang="da-DK" baseline="0" dirty="0" smtClean="0"/>
              <a:t> – it is delivery of new ideas</a:t>
            </a:r>
            <a:endParaRPr lang="da-DK" dirty="0" smtClean="0"/>
          </a:p>
          <a:p>
            <a:pPr lvl="2">
              <a:buFont typeface="Arial" pitchFamily="34" charset="0"/>
              <a:buChar char="•"/>
            </a:pPr>
            <a:r>
              <a:rPr lang="en-US" dirty="0" smtClean="0"/>
              <a:t> Failing fast, failing cheap (if it doesn’t work)</a:t>
            </a:r>
          </a:p>
          <a:p>
            <a:pPr lvl="2">
              <a:buFont typeface="Arial" pitchFamily="34" charset="0"/>
              <a:buChar char="•"/>
            </a:pPr>
            <a:r>
              <a:rPr lang="sv-SE" dirty="0" smtClean="0"/>
              <a:t> A </a:t>
            </a:r>
            <a:r>
              <a:rPr lang="sv-SE" dirty="0" err="1" smtClean="0"/>
              <a:t>comment</a:t>
            </a:r>
            <a:r>
              <a:rPr lang="sv-SE" dirty="0" smtClean="0"/>
              <a:t> that I </a:t>
            </a:r>
            <a:r>
              <a:rPr lang="sv-SE" dirty="0" err="1" smtClean="0"/>
              <a:t>heard</a:t>
            </a:r>
            <a:r>
              <a:rPr lang="sv-SE" dirty="0" smtClean="0"/>
              <a:t> ”</a:t>
            </a:r>
            <a:r>
              <a:rPr lang="sv-SE" dirty="0" err="1" smtClean="0"/>
              <a:t>Creativity</a:t>
            </a:r>
            <a:r>
              <a:rPr lang="sv-SE" dirty="0" smtClean="0"/>
              <a:t> </a:t>
            </a:r>
            <a:r>
              <a:rPr lang="sv-SE" dirty="0" err="1" smtClean="0"/>
              <a:t>costs</a:t>
            </a:r>
            <a:r>
              <a:rPr lang="sv-SE" dirty="0" smtClean="0"/>
              <a:t> less </a:t>
            </a:r>
            <a:r>
              <a:rPr lang="sv-SE" dirty="0" err="1" smtClean="0"/>
              <a:t>but</a:t>
            </a:r>
            <a:r>
              <a:rPr lang="sv-SE" dirty="0" smtClean="0"/>
              <a:t> Innovation </a:t>
            </a:r>
            <a:r>
              <a:rPr lang="sv-SE" dirty="0" err="1" smtClean="0"/>
              <a:t>requires</a:t>
            </a:r>
            <a:r>
              <a:rPr lang="sv-SE" dirty="0" smtClean="0"/>
              <a:t> </a:t>
            </a:r>
            <a:r>
              <a:rPr lang="sv-SE" dirty="0" err="1" smtClean="0"/>
              <a:t>huge</a:t>
            </a:r>
            <a:r>
              <a:rPr lang="sv-SE" dirty="0" smtClean="0"/>
              <a:t> investment with </a:t>
            </a:r>
            <a:r>
              <a:rPr lang="sv-SE" dirty="0" err="1" smtClean="0"/>
              <a:t>repect</a:t>
            </a:r>
            <a:r>
              <a:rPr lang="sv-SE" dirty="0" smtClean="0"/>
              <a:t> to time, </a:t>
            </a:r>
            <a:r>
              <a:rPr lang="sv-SE" dirty="0" err="1" smtClean="0"/>
              <a:t>efforts</a:t>
            </a:r>
            <a:r>
              <a:rPr lang="sv-SE" dirty="0" smtClean="0"/>
              <a:t>, </a:t>
            </a:r>
            <a:r>
              <a:rPr lang="sv-SE" dirty="0" err="1" smtClean="0"/>
              <a:t>money</a:t>
            </a:r>
            <a:r>
              <a:rPr lang="sv-SE" dirty="0" smtClean="0"/>
              <a:t>, </a:t>
            </a:r>
            <a:r>
              <a:rPr lang="sv-SE" dirty="0" err="1" smtClean="0"/>
              <a:t>manpower</a:t>
            </a:r>
            <a:r>
              <a:rPr lang="sv-SE" dirty="0" smtClean="0"/>
              <a:t>, </a:t>
            </a:r>
            <a:r>
              <a:rPr lang="sv-SE" dirty="0" err="1" smtClean="0"/>
              <a:t>energy</a:t>
            </a:r>
            <a:r>
              <a:rPr lang="sv-SE" dirty="0" smtClean="0"/>
              <a:t>, </a:t>
            </a:r>
            <a:r>
              <a:rPr lang="sv-SE" dirty="0" err="1" smtClean="0"/>
              <a:t>space</a:t>
            </a:r>
            <a:r>
              <a:rPr lang="sv-SE" dirty="0" smtClean="0"/>
              <a:t> </a:t>
            </a:r>
            <a:r>
              <a:rPr lang="sv-SE" dirty="0" err="1" smtClean="0"/>
              <a:t>etc</a:t>
            </a:r>
            <a:r>
              <a:rPr lang="sv-SE" dirty="0" smtClean="0"/>
              <a:t> </a:t>
            </a:r>
            <a:r>
              <a:rPr lang="sv-SE" dirty="0" err="1" smtClean="0"/>
              <a:t>etc</a:t>
            </a:r>
            <a:r>
              <a:rPr lang="sv-SE" dirty="0" smtClean="0"/>
              <a:t>.”</a:t>
            </a:r>
          </a:p>
          <a:p>
            <a:pPr lvl="2">
              <a:buFont typeface="Arial" pitchFamily="34" charset="0"/>
              <a:buChar char="•"/>
            </a:pPr>
            <a:r>
              <a:rPr lang="en-US" dirty="0" smtClean="0"/>
              <a:t> Use the fast feedback loop, CTL…</a:t>
            </a:r>
          </a:p>
          <a:p>
            <a:pPr lvl="1">
              <a:buFont typeface="Arial" pitchFamily="34" charset="0"/>
              <a:buChar char="•"/>
            </a:pPr>
            <a:r>
              <a:rPr lang="en-US" dirty="0" smtClean="0"/>
              <a:t> The</a:t>
            </a:r>
            <a:r>
              <a:rPr lang="en-US" baseline="0" dirty="0" smtClean="0"/>
              <a:t> purpose of test is to learn, if you test often and early, you will create a fast growing leaning curve.</a:t>
            </a:r>
          </a:p>
          <a:p>
            <a:pPr lvl="1"/>
            <a:r>
              <a:rPr lang="en-US" b="1" dirty="0" smtClean="0"/>
              <a:t>Example:</a:t>
            </a:r>
          </a:p>
          <a:p>
            <a:pPr lvl="1">
              <a:buFont typeface="Arial" pitchFamily="34" charset="0"/>
              <a:buChar char="•"/>
            </a:pPr>
            <a:r>
              <a:rPr lang="en-US" b="1" dirty="0" smtClean="0"/>
              <a:t> Sony:</a:t>
            </a:r>
            <a:r>
              <a:rPr lang="en-US" dirty="0" smtClean="0"/>
              <a:t> Album globe – first implementation 0,01% - second about 1%, i.e. increase 100 times.</a:t>
            </a:r>
            <a:endParaRPr lang="sv-SE" dirty="0" smtClean="0"/>
          </a:p>
          <a:p>
            <a:pPr lvl="1">
              <a:buFont typeface="Arial" pitchFamily="34" charset="0"/>
              <a:buChar char="•"/>
            </a:pPr>
            <a:endParaRPr lang="en-US" dirty="0" smtClean="0"/>
          </a:p>
          <a:p>
            <a:pPr lvl="1">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E66E0380-137F-45A0-885F-2CF3DAF8D4D5}" type="slidenum">
              <a:rPr lang="sv-SE" smtClean="0"/>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itchFamily="34" charset="0"/>
              <a:buChar char="•"/>
            </a:pPr>
            <a:r>
              <a:rPr lang="en-US" dirty="0" smtClean="0"/>
              <a:t> No Slack</a:t>
            </a:r>
            <a:r>
              <a:rPr lang="en-US" baseline="0" dirty="0" smtClean="0"/>
              <a:t> -</a:t>
            </a:r>
            <a:r>
              <a:rPr lang="en-US" dirty="0" smtClean="0"/>
              <a:t> Keep everyone busy 100% of the time with predefined work and constantly pushing them to deliver, high stress level</a:t>
            </a:r>
          </a:p>
          <a:p>
            <a:pPr lvl="2">
              <a:buFont typeface="Arial" pitchFamily="34" charset="0"/>
              <a:buChar char="•"/>
            </a:pPr>
            <a:r>
              <a:rPr lang="en-US" dirty="0" smtClean="0"/>
              <a:t> Have strict control of what you do, always have everything specified 100% -</a:t>
            </a:r>
          </a:p>
          <a:p>
            <a:pPr lvl="3">
              <a:buFont typeface="Arial" pitchFamily="34" charset="0"/>
              <a:buChar char="•"/>
            </a:pPr>
            <a:r>
              <a:rPr lang="en-US" dirty="0" smtClean="0"/>
              <a:t> Book Slack (Tom Demarco), is about to take away the right slack and create</a:t>
            </a:r>
            <a:r>
              <a:rPr lang="en-US" baseline="0" dirty="0" smtClean="0"/>
              <a:t> a framework for the team(s)</a:t>
            </a:r>
            <a:endParaRPr lang="en-US" dirty="0" smtClean="0"/>
          </a:p>
          <a:p>
            <a:pPr marL="2760939" lvl="4" defTabSz="1380470">
              <a:buFont typeface="Arial" pitchFamily="34" charset="0"/>
              <a:buChar char="•"/>
              <a:defRPr/>
            </a:pPr>
            <a:r>
              <a:rPr lang="en-US" dirty="0" smtClean="0"/>
              <a:t> Remember people under pressure don’t think</a:t>
            </a:r>
            <a:r>
              <a:rPr lang="en-US" baseline="0" dirty="0" smtClean="0"/>
              <a:t> faster</a:t>
            </a:r>
          </a:p>
          <a:p>
            <a:pPr marL="2760939" lvl="4" defTabSz="1380470">
              <a:buFont typeface="Arial" pitchFamily="34" charset="0"/>
              <a:buChar char="•"/>
              <a:defRPr/>
            </a:pPr>
            <a:r>
              <a:rPr lang="en-US" baseline="0" dirty="0" smtClean="0"/>
              <a:t> Vision is important – if we use the boat analogy, the CEO have to guide and create a vision.</a:t>
            </a:r>
          </a:p>
          <a:p>
            <a:pPr lvl="4">
              <a:buFont typeface="Arial" pitchFamily="34" charset="0"/>
              <a:buChar char="•"/>
            </a:pPr>
            <a:r>
              <a:rPr lang="en-US" baseline="0" dirty="0" smtClean="0"/>
              <a:t> Empowerment – You only get strong engagement if you empower people.</a:t>
            </a:r>
          </a:p>
          <a:p>
            <a:pPr lvl="4">
              <a:buFont typeface="Arial" pitchFamily="34" charset="0"/>
              <a:buChar char="•"/>
            </a:pPr>
            <a:r>
              <a:rPr lang="en-US" baseline="0" dirty="0" smtClean="0"/>
              <a:t> Use time to create product uniqueness</a:t>
            </a:r>
          </a:p>
          <a:p>
            <a:pPr lvl="4">
              <a:buFont typeface="Arial" pitchFamily="34" charset="0"/>
              <a:buChar char="•"/>
            </a:pPr>
            <a:r>
              <a:rPr lang="en-US" baseline="0" dirty="0" smtClean="0"/>
              <a:t> Most of us don’t lean well from abstraction, we learn from example, we don’t learn well in isolation</a:t>
            </a:r>
          </a:p>
          <a:p>
            <a:pPr lvl="4">
              <a:buFont typeface="Arial" pitchFamily="34" charset="0"/>
              <a:buChar char="•"/>
            </a:pPr>
            <a:r>
              <a:rPr lang="en-US" baseline="0" dirty="0" smtClean="0"/>
              <a:t> Knowledge work is by definition collaborative</a:t>
            </a:r>
          </a:p>
          <a:p>
            <a:pPr lvl="4">
              <a:buFont typeface="Arial" pitchFamily="34" charset="0"/>
              <a:buChar char="•"/>
            </a:pPr>
            <a:r>
              <a:rPr lang="en-US" baseline="0" dirty="0" smtClean="0"/>
              <a:t> Nobody is going to succeed without taking chances – risk avoidance is everywhere</a:t>
            </a:r>
            <a:endParaRPr lang="en-US" dirty="0" smtClean="0"/>
          </a:p>
          <a:p>
            <a:pPr lvl="3">
              <a:buFont typeface="Arial" pitchFamily="34" charset="0"/>
              <a:buChar char="•"/>
            </a:pPr>
            <a:r>
              <a:rPr lang="en-US" dirty="0" smtClean="0"/>
              <a:t> </a:t>
            </a:r>
            <a:r>
              <a:rPr lang="en-US" dirty="0" err="1" smtClean="0"/>
              <a:t>Pomodoro</a:t>
            </a:r>
            <a:r>
              <a:rPr lang="en-US" dirty="0" smtClean="0"/>
              <a:t> – one-man scrum – focus on what</a:t>
            </a:r>
            <a:r>
              <a:rPr lang="en-US" baseline="0" dirty="0" smtClean="0"/>
              <a:t> you do</a:t>
            </a:r>
            <a:endParaRPr lang="en-US" dirty="0" smtClean="0"/>
          </a:p>
          <a:p>
            <a:pPr lvl="3">
              <a:buFont typeface="Arial" pitchFamily="34" charset="0"/>
              <a:buChar char="•"/>
            </a:pPr>
            <a:r>
              <a:rPr lang="en-US" dirty="0" smtClean="0"/>
              <a:t> </a:t>
            </a:r>
            <a:r>
              <a:rPr lang="en-US" dirty="0" err="1" smtClean="0"/>
              <a:t>Fika</a:t>
            </a:r>
            <a:r>
              <a:rPr lang="en-US" dirty="0" smtClean="0"/>
              <a:t> – Team thing, discussing private stuff and work stuff – this helps the team become a more tight</a:t>
            </a:r>
            <a:r>
              <a:rPr lang="en-US" baseline="0" dirty="0" smtClean="0"/>
              <a:t> team and helps to view things from different perspective - </a:t>
            </a:r>
            <a:r>
              <a:rPr lang="en-US" dirty="0" smtClean="0"/>
              <a:t>my IBM review tech.</a:t>
            </a:r>
          </a:p>
          <a:p>
            <a:pPr defTabSz="1380470">
              <a:defRPr/>
            </a:pPr>
            <a:endParaRPr lang="en-US" dirty="0" smtClean="0"/>
          </a:p>
          <a:p>
            <a:pPr marL="690235" lvl="1" defTabSz="1380470">
              <a:buFont typeface="Arial" pitchFamily="34" charset="0"/>
              <a:buChar char="•"/>
              <a:defRPr/>
            </a:pPr>
            <a:r>
              <a:rPr lang="en-US" dirty="0" smtClean="0"/>
              <a:t> Play full! - Make space for play full way of working, it can either be in the team where the team members love what they do so much that they start to challenge each other to create new things and explore ideas – Only strong teams think out of the box.</a:t>
            </a:r>
          </a:p>
          <a:p>
            <a:pPr marL="690235" lvl="1" defTabSz="1380470">
              <a:buFont typeface="Arial" pitchFamily="34" charset="0"/>
              <a:buChar char="•"/>
              <a:defRPr/>
            </a:pPr>
            <a:r>
              <a:rPr lang="en-US" dirty="0" smtClean="0"/>
              <a:t> The team should be involved</a:t>
            </a:r>
            <a:r>
              <a:rPr lang="en-US" baseline="0" dirty="0" smtClean="0"/>
              <a:t> in creating the backlog! Empowerment!</a:t>
            </a:r>
            <a:endParaRPr lang="sv-SE" dirty="0" smtClean="0"/>
          </a:p>
          <a:p>
            <a:endParaRPr lang="en-US" dirty="0" smtClean="0"/>
          </a:p>
          <a:p>
            <a:pPr lvl="1">
              <a:buFont typeface="Arial" pitchFamily="34" charset="0"/>
              <a:buChar char="•"/>
            </a:pPr>
            <a:r>
              <a:rPr lang="en-US" dirty="0" smtClean="0"/>
              <a:t> Collaboration in the team and strong team spirit can move the team into this way of working, it does require that we have cross functional teams,</a:t>
            </a:r>
            <a:r>
              <a:rPr lang="en-US" baseline="0" dirty="0" smtClean="0"/>
              <a:t> we need </a:t>
            </a:r>
            <a:r>
              <a:rPr lang="en-US" dirty="0" smtClean="0"/>
              <a:t>different kind of people, i.e. both strong developers and strong graphical designers to create this environment</a:t>
            </a:r>
          </a:p>
          <a:p>
            <a:pPr lvl="1">
              <a:buFont typeface="Arial" pitchFamily="34" charset="0"/>
              <a:buChar char="•"/>
            </a:pPr>
            <a:r>
              <a:rPr lang="en-US" dirty="0" smtClean="0"/>
              <a:t> Great things in business</a:t>
            </a:r>
            <a:r>
              <a:rPr lang="en-US" baseline="0" dirty="0" smtClean="0"/>
              <a:t> are never done by one person – they’re done by a team of people (there is no I in “Team”).</a:t>
            </a:r>
            <a:endParaRPr lang="sv-SE" dirty="0" smtClean="0"/>
          </a:p>
          <a:p>
            <a:pPr lvl="1">
              <a:buFont typeface="Arial" pitchFamily="34" charset="0"/>
              <a:buChar char="•"/>
            </a:pPr>
            <a:r>
              <a:rPr lang="en-US" dirty="0" smtClean="0"/>
              <a:t> Give the team some space - while you still get them to deliver things</a:t>
            </a:r>
          </a:p>
          <a:p>
            <a:pPr lvl="1">
              <a:buFont typeface="Arial" pitchFamily="34" charset="0"/>
              <a:buChar char="•"/>
            </a:pPr>
            <a:r>
              <a:rPr lang="en-US" dirty="0" smtClean="0"/>
              <a:t> Creative week 1 of 2 presentation – 2 of 2 is the innovation,</a:t>
            </a:r>
            <a:r>
              <a:rPr lang="en-US" baseline="0" dirty="0" smtClean="0"/>
              <a:t> i.e. delivery of the creative ideas that we have done…</a:t>
            </a:r>
            <a:endParaRPr lang="sv-SE" dirty="0" smtClean="0"/>
          </a:p>
        </p:txBody>
      </p:sp>
      <p:sp>
        <p:nvSpPr>
          <p:cNvPr id="4" name="Slide Number Placeholder 3"/>
          <p:cNvSpPr>
            <a:spLocks noGrp="1"/>
          </p:cNvSpPr>
          <p:nvPr>
            <p:ph type="sldNum" sz="quarter" idx="10"/>
          </p:nvPr>
        </p:nvSpPr>
        <p:spPr/>
        <p:txBody>
          <a:bodyPr/>
          <a:lstStyle/>
          <a:p>
            <a:fld id="{E66E0380-137F-45A0-885F-2CF3DAF8D4D5}" type="slidenum">
              <a:rPr lang="sv-SE" smtClean="0"/>
              <a:pPr/>
              <a:t>7</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1380470">
              <a:defRPr/>
            </a:pPr>
            <a:r>
              <a:rPr lang="en-US" dirty="0" smtClean="0"/>
              <a:t>Basic: Know your customer, if you don’t know your customer, you don’t know what quality is!</a:t>
            </a:r>
          </a:p>
          <a:p>
            <a:endParaRPr lang="en-US" dirty="0" smtClean="0"/>
          </a:p>
          <a:p>
            <a:r>
              <a:rPr lang="en-US" dirty="0" smtClean="0"/>
              <a:t>Give the team an understanding of how the customer think </a:t>
            </a:r>
          </a:p>
          <a:p>
            <a:r>
              <a:rPr lang="en-US" dirty="0" smtClean="0"/>
              <a:t>	- we are planning to visit a café one day with the team, so that they can watch the customers play with their or competitors products - to learn how they use them, for what purpose and what they would like to do with the tools - this will help them to create the right ideas when they (the team) contribute to the backlog... </a:t>
            </a:r>
          </a:p>
          <a:p>
            <a:pPr lvl="1"/>
            <a:r>
              <a:rPr lang="en-US" dirty="0" smtClean="0"/>
              <a:t>Observe people in their</a:t>
            </a:r>
            <a:r>
              <a:rPr lang="en-US" baseline="0" dirty="0" smtClean="0"/>
              <a:t> natural surroundings</a:t>
            </a:r>
          </a:p>
          <a:p>
            <a:pPr lvl="1"/>
            <a:r>
              <a:rPr lang="en-US" dirty="0" smtClean="0"/>
              <a:t>LTH testing – not only UX issues – but also learning</a:t>
            </a:r>
            <a:r>
              <a:rPr lang="en-US" baseline="0" dirty="0" smtClean="0"/>
              <a:t> to understand the end user.</a:t>
            </a:r>
          </a:p>
          <a:p>
            <a:pPr lvl="1"/>
            <a:r>
              <a:rPr lang="en-US" baseline="0" dirty="0" smtClean="0"/>
              <a:t>	The developers often read and interpret blue-prints – but if they don’t understand the customer, they will most likely miss-interpret things and if they don’t know the customer, they will not be able to create good ideas for the backlog…</a:t>
            </a:r>
            <a:endParaRPr lang="sv-SE" dirty="0" smtClean="0"/>
          </a:p>
          <a:p>
            <a:endParaRPr lang="sv-SE" dirty="0"/>
          </a:p>
        </p:txBody>
      </p:sp>
      <p:sp>
        <p:nvSpPr>
          <p:cNvPr id="4" name="Slide Number Placeholder 3"/>
          <p:cNvSpPr>
            <a:spLocks noGrp="1"/>
          </p:cNvSpPr>
          <p:nvPr>
            <p:ph type="sldNum" sz="quarter" idx="10"/>
          </p:nvPr>
        </p:nvSpPr>
        <p:spPr/>
        <p:txBody>
          <a:bodyPr/>
          <a:lstStyle/>
          <a:p>
            <a:fld id="{E66E0380-137F-45A0-885F-2CF3DAF8D4D5}" type="slidenum">
              <a:rPr lang="sv-SE" smtClean="0"/>
              <a:pPr/>
              <a:t>8</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E66E0380-137F-45A0-885F-2CF3DAF8D4D5}" type="slidenum">
              <a:rPr lang="sv-SE" smtClean="0"/>
              <a:pPr/>
              <a:t>9</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3" name="txtHeaderSecClass"/>
          <p:cNvSpPr txBox="1"/>
          <p:nvPr userDrawn="1"/>
        </p:nvSpPr>
        <p:spPr>
          <a:xfrm>
            <a:off x="8255000" y="6638290"/>
            <a:ext cx="889000" cy="115416"/>
          </a:xfrm>
          <a:prstGeom prst="rect">
            <a:avLst/>
          </a:prstGeom>
          <a:noFill/>
        </p:spPr>
        <p:txBody>
          <a:bodyPr vert="horz" lIns="0" tIns="0" rIns="0" bIns="0" rtlCol="0">
            <a:spAutoFit/>
          </a:bodyPr>
          <a:lstStyle/>
          <a:p>
            <a:r>
              <a:rPr lang="sv-SE" sz="750" smtClean="0">
                <a:solidFill>
                  <a:srgbClr val="000000"/>
                </a:solidFill>
                <a:latin typeface="Arial"/>
              </a:rPr>
              <a:t>Confidential</a:t>
            </a:r>
            <a:endParaRPr lang="sv-SE" sz="750">
              <a:solidFill>
                <a:srgbClr val="000000"/>
              </a:solidFill>
              <a:latin typeface="Arial"/>
            </a:endParaRPr>
          </a:p>
        </p:txBody>
      </p:sp>
      <p:sp>
        <p:nvSpPr>
          <p:cNvPr id="12" name="txtFooterLeft"/>
          <p:cNvSpPr txBox="1"/>
          <p:nvPr userDrawn="1"/>
        </p:nvSpPr>
        <p:spPr>
          <a:xfrm>
            <a:off x="979169" y="6638290"/>
            <a:ext cx="1933194" cy="115416"/>
          </a:xfrm>
          <a:prstGeom prst="rect">
            <a:avLst/>
          </a:prstGeom>
          <a:noFill/>
        </p:spPr>
        <p:txBody>
          <a:bodyPr vert="horz" lIns="0" tIns="0" rIns="0" bIns="0" rtlCol="0">
            <a:spAutoFit/>
          </a:bodyPr>
          <a:lstStyle/>
          <a:p>
            <a:r>
              <a:rPr lang="en-US" sz="750" b="0" smtClean="0">
                <a:solidFill>
                  <a:srgbClr val="7F7F7F"/>
                </a:solidFill>
                <a:latin typeface="Arial"/>
              </a:rPr>
              <a:t>PA1</a:t>
            </a:r>
            <a:endParaRPr lang="en-US" sz="750" b="0">
              <a:solidFill>
                <a:srgbClr val="7F7F7F"/>
              </a:solidFill>
              <a:latin typeface="Arial"/>
            </a:endParaRPr>
          </a:p>
        </p:txBody>
      </p:sp>
      <p:sp>
        <p:nvSpPr>
          <p:cNvPr id="19" name="txtFooterRight"/>
          <p:cNvSpPr txBox="1"/>
          <p:nvPr userDrawn="1"/>
        </p:nvSpPr>
        <p:spPr>
          <a:xfrm>
            <a:off x="2977260" y="6638290"/>
            <a:ext cx="4633214" cy="115416"/>
          </a:xfrm>
          <a:prstGeom prst="rect">
            <a:avLst/>
          </a:prstGeom>
          <a:noFill/>
        </p:spPr>
        <p:txBody>
          <a:bodyPr vert="horz" lIns="0" tIns="0" rIns="0" bIns="0" rtlCol="0">
            <a:spAutoFit/>
          </a:bodyPr>
          <a:lstStyle/>
          <a:p>
            <a:endParaRPr lang="en-US" sz="750" b="0">
              <a:solidFill>
                <a:srgbClr val="7F7F7F"/>
              </a:solidFill>
              <a:latin typeface="Arial"/>
            </a:endParaRPr>
          </a:p>
        </p:txBody>
      </p:sp>
      <p:sp>
        <p:nvSpPr>
          <p:cNvPr id="20" name="txtFooterDate"/>
          <p:cNvSpPr txBox="1"/>
          <p:nvPr userDrawn="1"/>
        </p:nvSpPr>
        <p:spPr>
          <a:xfrm>
            <a:off x="385190" y="6638290"/>
            <a:ext cx="529208" cy="115416"/>
          </a:xfrm>
          <a:prstGeom prst="rect">
            <a:avLst/>
          </a:prstGeom>
          <a:noFill/>
        </p:spPr>
        <p:txBody>
          <a:bodyPr vert="horz" lIns="0" tIns="0" rIns="0" bIns="0" rtlCol="0">
            <a:spAutoFit/>
          </a:bodyPr>
          <a:lstStyle/>
          <a:p>
            <a:r>
              <a:rPr lang="en-US" sz="750" b="0" smtClean="0">
                <a:solidFill>
                  <a:srgbClr val="7F7F7F"/>
                </a:solidFill>
                <a:latin typeface="Arial"/>
              </a:rPr>
              <a:t>2013-09-10</a:t>
            </a:r>
            <a:endParaRPr lang="en-US" sz="750" b="0">
              <a:solidFill>
                <a:srgbClr val="7F7F7F"/>
              </a:solidFill>
              <a:latin typeface="Arial"/>
            </a:endParaRPr>
          </a:p>
        </p:txBody>
      </p:sp>
      <p:sp>
        <p:nvSpPr>
          <p:cNvPr id="21" name="txtFooterCVLPage"/>
          <p:cNvSpPr txBox="1"/>
          <p:nvPr userDrawn="1"/>
        </p:nvSpPr>
        <p:spPr>
          <a:xfrm>
            <a:off x="93598" y="6638290"/>
            <a:ext cx="187197" cy="115416"/>
          </a:xfrm>
          <a:prstGeom prst="rect">
            <a:avLst/>
          </a:prstGeom>
          <a:noFill/>
        </p:spPr>
        <p:txBody>
          <a:bodyPr vert="horz" lIns="0" tIns="0" rIns="0" bIns="0" rtlCol="0">
            <a:spAutoFit/>
          </a:bodyPr>
          <a:lstStyle/>
          <a:p>
            <a:pPr algn="r"/>
            <a:fld id="{EB580CFD-B823-4D6A-A563-EE683C6D3D19}" type="slidenum">
              <a:rPr lang="en-US" sz="750" b="0" smtClean="0">
                <a:solidFill>
                  <a:srgbClr val="7F7F7F"/>
                </a:solidFill>
                <a:latin typeface="Arial"/>
              </a:rPr>
              <a:pPr algn="r"/>
              <a:t>‹#›</a:t>
            </a:fld>
            <a:endParaRPr lang="en-US" sz="750" b="0">
              <a:solidFill>
                <a:srgbClr val="7F7F7F"/>
              </a:solidFill>
              <a:latin typeface="Aria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9/19/2013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
        <p:nvSpPr>
          <p:cNvPr id="11" name="txtHeaderSecClass"/>
          <p:cNvSpPr txBox="1"/>
          <p:nvPr userDrawn="1"/>
        </p:nvSpPr>
        <p:spPr>
          <a:xfrm>
            <a:off x="8255000" y="6638290"/>
            <a:ext cx="889000" cy="115416"/>
          </a:xfrm>
          <a:prstGeom prst="rect">
            <a:avLst/>
          </a:prstGeom>
          <a:noFill/>
        </p:spPr>
        <p:txBody>
          <a:bodyPr vert="horz" lIns="0" tIns="0" rIns="0" bIns="0" rtlCol="0">
            <a:spAutoFit/>
          </a:bodyPr>
          <a:lstStyle/>
          <a:p>
            <a:r>
              <a:rPr lang="sv-SE" sz="750" smtClean="0">
                <a:solidFill>
                  <a:srgbClr val="000000"/>
                </a:solidFill>
                <a:latin typeface="Arial"/>
              </a:rPr>
              <a:t>Confidential</a:t>
            </a:r>
            <a:endParaRPr lang="sv-SE" sz="750">
              <a:solidFill>
                <a:srgbClr val="000000"/>
              </a:solidFill>
              <a:latin typeface="Arial"/>
            </a:endParaRPr>
          </a:p>
        </p:txBody>
      </p:sp>
      <p:sp>
        <p:nvSpPr>
          <p:cNvPr id="18" name="txtFooterLeft"/>
          <p:cNvSpPr txBox="1"/>
          <p:nvPr userDrawn="1"/>
        </p:nvSpPr>
        <p:spPr>
          <a:xfrm>
            <a:off x="979169" y="6638290"/>
            <a:ext cx="1933194" cy="115416"/>
          </a:xfrm>
          <a:prstGeom prst="rect">
            <a:avLst/>
          </a:prstGeom>
          <a:noFill/>
        </p:spPr>
        <p:txBody>
          <a:bodyPr vert="horz" lIns="0" tIns="0" rIns="0" bIns="0" rtlCol="0">
            <a:spAutoFit/>
          </a:bodyPr>
          <a:lstStyle/>
          <a:p>
            <a:r>
              <a:rPr lang="en-US" sz="750" b="0" smtClean="0">
                <a:solidFill>
                  <a:srgbClr val="7F7F7F"/>
                </a:solidFill>
                <a:latin typeface="Arial"/>
              </a:rPr>
              <a:t>PA1</a:t>
            </a:r>
            <a:endParaRPr lang="en-US" sz="750" b="0">
              <a:solidFill>
                <a:srgbClr val="7F7F7F"/>
              </a:solidFill>
              <a:latin typeface="Arial"/>
            </a:endParaRPr>
          </a:p>
        </p:txBody>
      </p:sp>
      <p:sp>
        <p:nvSpPr>
          <p:cNvPr id="19" name="txtFooterRight"/>
          <p:cNvSpPr txBox="1"/>
          <p:nvPr userDrawn="1"/>
        </p:nvSpPr>
        <p:spPr>
          <a:xfrm>
            <a:off x="2977260" y="6638290"/>
            <a:ext cx="4633214" cy="115416"/>
          </a:xfrm>
          <a:prstGeom prst="rect">
            <a:avLst/>
          </a:prstGeom>
          <a:noFill/>
        </p:spPr>
        <p:txBody>
          <a:bodyPr vert="horz" lIns="0" tIns="0" rIns="0" bIns="0" rtlCol="0">
            <a:spAutoFit/>
          </a:bodyPr>
          <a:lstStyle/>
          <a:p>
            <a:endParaRPr lang="en-US" sz="750" b="0">
              <a:solidFill>
                <a:srgbClr val="7F7F7F"/>
              </a:solidFill>
              <a:latin typeface="Arial"/>
            </a:endParaRPr>
          </a:p>
        </p:txBody>
      </p:sp>
      <p:sp>
        <p:nvSpPr>
          <p:cNvPr id="20" name="txtFooterDate"/>
          <p:cNvSpPr txBox="1"/>
          <p:nvPr userDrawn="1"/>
        </p:nvSpPr>
        <p:spPr>
          <a:xfrm>
            <a:off x="385190" y="6638290"/>
            <a:ext cx="529208" cy="115416"/>
          </a:xfrm>
          <a:prstGeom prst="rect">
            <a:avLst/>
          </a:prstGeom>
          <a:noFill/>
        </p:spPr>
        <p:txBody>
          <a:bodyPr vert="horz" lIns="0" tIns="0" rIns="0" bIns="0" rtlCol="0">
            <a:spAutoFit/>
          </a:bodyPr>
          <a:lstStyle/>
          <a:p>
            <a:r>
              <a:rPr lang="en-US" sz="750" b="0" smtClean="0">
                <a:solidFill>
                  <a:srgbClr val="7F7F7F"/>
                </a:solidFill>
                <a:latin typeface="Arial"/>
              </a:rPr>
              <a:t>2013-09-10</a:t>
            </a:r>
            <a:endParaRPr lang="en-US" sz="750" b="0">
              <a:solidFill>
                <a:srgbClr val="7F7F7F"/>
              </a:solidFill>
              <a:latin typeface="Arial"/>
            </a:endParaRPr>
          </a:p>
        </p:txBody>
      </p:sp>
      <p:sp>
        <p:nvSpPr>
          <p:cNvPr id="21" name="txtFooterCVLPage"/>
          <p:cNvSpPr txBox="1"/>
          <p:nvPr userDrawn="1"/>
        </p:nvSpPr>
        <p:spPr>
          <a:xfrm>
            <a:off x="93598" y="6638290"/>
            <a:ext cx="187197" cy="115416"/>
          </a:xfrm>
          <a:prstGeom prst="rect">
            <a:avLst/>
          </a:prstGeom>
          <a:noFill/>
        </p:spPr>
        <p:txBody>
          <a:bodyPr vert="horz" lIns="0" tIns="0" rIns="0" bIns="0" rtlCol="0">
            <a:spAutoFit/>
          </a:bodyPr>
          <a:lstStyle/>
          <a:p>
            <a:pPr algn="r"/>
            <a:fld id="{45AD76DF-46DE-4A54-84C0-7A7C05D4219D}" type="slidenum">
              <a:rPr lang="en-US" sz="750" b="0" smtClean="0">
                <a:solidFill>
                  <a:srgbClr val="7F7F7F"/>
                </a:solidFill>
                <a:latin typeface="Arial"/>
              </a:rPr>
              <a:pPr algn="r"/>
              <a:t>‹#›</a:t>
            </a:fld>
            <a:endParaRPr lang="en-US" sz="750" b="0">
              <a:solidFill>
                <a:srgbClr val="7F7F7F"/>
              </a:solidFill>
              <a:latin typeface="Arial"/>
            </a:endParaRP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nnovationexcellence.com/blog/2010/06/07/what-is-the-difference-between-innovation-and-creativity/" TargetMode="External"/><Relationship Id="rId3" Type="http://schemas.openxmlformats.org/officeDocument/2006/relationships/hyperlink" Target="http://givingsomething.com/blog/2012-02-15/eric-ries-lean-startup-action" TargetMode="External"/><Relationship Id="rId7" Type="http://schemas.openxmlformats.org/officeDocument/2006/relationships/hyperlink" Target="http://www.brandoncompany.com/2013/06/july-4-extravaganza-opens-the-summer-of-racing-for-americas-cup/" TargetMode="External"/><Relationship Id="rId2" Type="http://schemas.openxmlformats.org/officeDocument/2006/relationships/hyperlink" Target="http://jamienotter.com/2012/04/the-feeling-of-failure/" TargetMode="External"/><Relationship Id="rId1" Type="http://schemas.openxmlformats.org/officeDocument/2006/relationships/slideLayout" Target="../slideLayouts/slideLayout2.xml"/><Relationship Id="rId6" Type="http://schemas.openxmlformats.org/officeDocument/2006/relationships/hyperlink" Target="https://itunes.apple.com/au/app/titanic-iceberg-ahead/id569912770?mt=8" TargetMode="External"/><Relationship Id="rId5" Type="http://schemas.openxmlformats.org/officeDocument/2006/relationships/hyperlink" Target="http://startupramp.typepad.com/" TargetMode="External"/><Relationship Id="rId4" Type="http://schemas.openxmlformats.org/officeDocument/2006/relationships/hyperlink" Target="http://www.brainpickings.org/index.php/tag/flickr/" TargetMode="External"/><Relationship Id="rId9" Type="http://schemas.openxmlformats.org/officeDocument/2006/relationships/hyperlink" Target="http://www.mountaingoatsoftwar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www.fastcompany.com/most-innovative-companies/2013/nik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a-DK" sz="4000" dirty="0" smtClean="0"/>
              <a:t>Lean + Agile </a:t>
            </a:r>
            <a:r>
              <a:rPr lang="da-DK" sz="4000" smtClean="0"/>
              <a:t>= innovation?</a:t>
            </a:r>
            <a:endParaRPr lang="sv-SE" sz="4000" dirty="0"/>
          </a:p>
        </p:txBody>
      </p:sp>
      <p:sp>
        <p:nvSpPr>
          <p:cNvPr id="3" name="Subtitle 2"/>
          <p:cNvSpPr>
            <a:spLocks noGrp="1"/>
          </p:cNvSpPr>
          <p:nvPr>
            <p:ph type="subTitle" idx="1"/>
          </p:nvPr>
        </p:nvSpPr>
        <p:spPr/>
        <p:txBody>
          <a:bodyPr>
            <a:noAutofit/>
          </a:bodyPr>
          <a:lstStyle/>
          <a:p>
            <a:pPr algn="r"/>
            <a:r>
              <a:rPr lang="da-DK" sz="2000" dirty="0" smtClean="0"/>
              <a:t>Rune Hvalsøe</a:t>
            </a:r>
          </a:p>
          <a:p>
            <a:pPr algn="r"/>
            <a:r>
              <a:rPr lang="da-DK" sz="2000" dirty="0" smtClean="0"/>
              <a:t>Section Manager</a:t>
            </a:r>
          </a:p>
          <a:p>
            <a:pPr algn="r"/>
            <a:r>
              <a:rPr lang="da-DK" sz="2000" dirty="0" smtClean="0"/>
              <a:t>Sony Mobile Communication</a:t>
            </a:r>
          </a:p>
          <a:p>
            <a:pPr algn="r"/>
            <a:r>
              <a:rPr lang="da-DK" dirty="0" smtClean="0"/>
              <a:t>agileblog.danskerne.se</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Thanks to</a:t>
            </a:r>
            <a:endParaRPr lang="sv-SE" dirty="0"/>
          </a:p>
        </p:txBody>
      </p:sp>
      <p:sp>
        <p:nvSpPr>
          <p:cNvPr id="3" name="Content Placeholder 2"/>
          <p:cNvSpPr>
            <a:spLocks noGrp="1"/>
          </p:cNvSpPr>
          <p:nvPr>
            <p:ph idx="1"/>
          </p:nvPr>
        </p:nvSpPr>
        <p:spPr/>
        <p:txBody>
          <a:bodyPr/>
          <a:lstStyle/>
          <a:p>
            <a:r>
              <a:rPr lang="da-DK" dirty="0" smtClean="0"/>
              <a:t>Andreas Larsson for helping me creating the presentation – Andreas is </a:t>
            </a:r>
            <a:r>
              <a:rPr lang="sv-SE" dirty="0" err="1" smtClean="0"/>
              <a:t>Associate</a:t>
            </a:r>
            <a:r>
              <a:rPr lang="sv-SE" dirty="0" smtClean="0"/>
              <a:t> Professor, Innovation </a:t>
            </a:r>
            <a:r>
              <a:rPr lang="sv-SE" dirty="0" err="1" smtClean="0"/>
              <a:t>Engineering</a:t>
            </a:r>
            <a:r>
              <a:rPr lang="sv-SE" dirty="0" smtClean="0"/>
              <a:t> at Department of Design Sciences at Lund University, </a:t>
            </a:r>
            <a:r>
              <a:rPr lang="sv-SE" dirty="0" err="1" smtClean="0"/>
              <a:t>Faculty</a:t>
            </a:r>
            <a:r>
              <a:rPr lang="sv-SE" dirty="0" smtClean="0"/>
              <a:t> of </a:t>
            </a:r>
            <a:r>
              <a:rPr lang="sv-SE" dirty="0" err="1" smtClean="0"/>
              <a:t>Engineering</a:t>
            </a:r>
            <a:endParaRPr lang="da-DK" dirty="0" smtClean="0"/>
          </a:p>
          <a:p>
            <a:r>
              <a:rPr lang="da-DK" dirty="0" smtClean="0"/>
              <a:t>Vinnova (http://www.vinnova.se/sv/) – who have </a:t>
            </a:r>
            <a:r>
              <a:rPr lang="sv-SE" dirty="0" err="1" smtClean="0"/>
              <a:t>sponsored</a:t>
            </a:r>
            <a:r>
              <a:rPr lang="sv-SE" smtClean="0"/>
              <a:t> </a:t>
            </a:r>
            <a:r>
              <a:rPr lang="da-DK" smtClean="0"/>
              <a:t>a </a:t>
            </a:r>
            <a:r>
              <a:rPr lang="da-DK" dirty="0" smtClean="0"/>
              <a:t>research project which we used for inspiration </a:t>
            </a:r>
            <a:endParaRPr lang="sv-S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Reference</a:t>
            </a:r>
            <a:endParaRPr lang="sv-SE" dirty="0"/>
          </a:p>
        </p:txBody>
      </p:sp>
      <p:sp>
        <p:nvSpPr>
          <p:cNvPr id="3" name="Content Placeholder 2"/>
          <p:cNvSpPr>
            <a:spLocks noGrp="1"/>
          </p:cNvSpPr>
          <p:nvPr>
            <p:ph idx="1"/>
          </p:nvPr>
        </p:nvSpPr>
        <p:spPr/>
        <p:txBody>
          <a:bodyPr>
            <a:normAutofit/>
          </a:bodyPr>
          <a:lstStyle/>
          <a:p>
            <a:r>
              <a:rPr lang="sv-SE" sz="1400" dirty="0" smtClean="0">
                <a:hlinkClick r:id="rId2"/>
              </a:rPr>
              <a:t>http://jamienotter.com/2012/04/the-feeling-of-failure/</a:t>
            </a:r>
            <a:r>
              <a:rPr lang="sv-SE" sz="1400" dirty="0" smtClean="0"/>
              <a:t> - </a:t>
            </a:r>
            <a:r>
              <a:rPr lang="en-US" sz="1400" dirty="0" smtClean="0"/>
              <a:t>picture borrowed slide 5</a:t>
            </a:r>
          </a:p>
          <a:p>
            <a:r>
              <a:rPr lang="sv-SE" sz="1400" dirty="0" smtClean="0">
                <a:hlinkClick r:id="rId3"/>
              </a:rPr>
              <a:t>http://givingsomething.com/blog/2012-02-15/eric-ries-lean-startup-action</a:t>
            </a:r>
            <a:r>
              <a:rPr lang="sv-SE" sz="1400" dirty="0" smtClean="0"/>
              <a:t> - </a:t>
            </a:r>
            <a:r>
              <a:rPr lang="en-US" sz="1400" dirty="0" smtClean="0"/>
              <a:t>picture borrowed slide 5</a:t>
            </a:r>
          </a:p>
          <a:p>
            <a:r>
              <a:rPr lang="sv-SE" sz="1400" dirty="0" smtClean="0">
                <a:hlinkClick r:id="rId4"/>
              </a:rPr>
              <a:t>http://www.brainpickings.org/index.php/tag/flickr/</a:t>
            </a:r>
            <a:r>
              <a:rPr lang="sv-SE" sz="1400" dirty="0" smtClean="0"/>
              <a:t> - </a:t>
            </a:r>
            <a:r>
              <a:rPr lang="en-US" sz="1400" dirty="0" smtClean="0"/>
              <a:t>picture borrowed slide 5</a:t>
            </a:r>
            <a:r>
              <a:rPr lang="sv-SE" sz="1400" dirty="0" smtClean="0"/>
              <a:t> </a:t>
            </a:r>
          </a:p>
          <a:p>
            <a:r>
              <a:rPr lang="sv-SE" sz="1400" dirty="0" smtClean="0">
                <a:hlinkClick r:id="rId5"/>
              </a:rPr>
              <a:t>http://startupramp.typepad.com/</a:t>
            </a:r>
            <a:r>
              <a:rPr lang="sv-SE" sz="1400" dirty="0" smtClean="0"/>
              <a:t> - </a:t>
            </a:r>
            <a:r>
              <a:rPr lang="en-US" sz="1400" dirty="0" smtClean="0"/>
              <a:t>picture borrowed slide 6</a:t>
            </a:r>
            <a:r>
              <a:rPr lang="sv-SE" sz="1400" dirty="0" smtClean="0"/>
              <a:t> </a:t>
            </a:r>
          </a:p>
          <a:p>
            <a:r>
              <a:rPr lang="sv-SE" sz="1400" u="sng" dirty="0" smtClean="0">
                <a:hlinkClick r:id="rId6"/>
              </a:rPr>
              <a:t>https://itunes.apple.com/au/app/titanic-iceberg-ahead/id569912770?mt=8</a:t>
            </a:r>
            <a:r>
              <a:rPr lang="sv-SE" sz="1400" dirty="0" smtClean="0"/>
              <a:t> </a:t>
            </a:r>
          </a:p>
          <a:p>
            <a:r>
              <a:rPr lang="sv-SE" sz="1400" u="sng" dirty="0" smtClean="0">
                <a:hlinkClick r:id="rId7"/>
              </a:rPr>
              <a:t>http://www.brandoncompany.com/2013/06/july-4-extravaganza-opens-the-summer-of-racing-for-americas-cup/</a:t>
            </a:r>
            <a:r>
              <a:rPr lang="sv-SE" sz="1400" dirty="0" smtClean="0"/>
              <a:t> </a:t>
            </a:r>
          </a:p>
          <a:p>
            <a:r>
              <a:rPr lang="sv-SE" sz="1400" u="sng" dirty="0" smtClean="0">
                <a:hlinkClick r:id="rId8"/>
              </a:rPr>
              <a:t>http://www.innovationexcellence.com/blog/2010/06/07/what-is-the-difference-between-innovation-and-creativity/</a:t>
            </a:r>
            <a:endParaRPr lang="sv-SE" sz="1400" dirty="0" smtClean="0"/>
          </a:p>
          <a:p>
            <a:r>
              <a:rPr lang="sv-SE" sz="1400" dirty="0" smtClean="0">
                <a:hlinkClick r:id="rId9"/>
              </a:rPr>
              <a:t>http://www.mountaingoatsoftware.com/</a:t>
            </a:r>
            <a:r>
              <a:rPr lang="sv-SE" sz="1400" dirty="0" smtClean="0"/>
              <a:t> - </a:t>
            </a:r>
            <a:r>
              <a:rPr lang="sv-SE" sz="1400" dirty="0" err="1" smtClean="0"/>
              <a:t>Scrum</a:t>
            </a:r>
            <a:r>
              <a:rPr lang="sv-SE" sz="1400" dirty="0" smtClean="0"/>
              <a:t> </a:t>
            </a:r>
            <a:r>
              <a:rPr lang="sv-SE" sz="1400" dirty="0" err="1" smtClean="0"/>
              <a:t>picture</a:t>
            </a:r>
            <a:endParaRPr lang="sv-SE"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Content</a:t>
            </a:r>
            <a:endParaRPr lang="sv-SE" dirty="0"/>
          </a:p>
        </p:txBody>
      </p:sp>
      <p:sp>
        <p:nvSpPr>
          <p:cNvPr id="3" name="Content Placeholder 2"/>
          <p:cNvSpPr>
            <a:spLocks noGrp="1"/>
          </p:cNvSpPr>
          <p:nvPr>
            <p:ph idx="1"/>
          </p:nvPr>
        </p:nvSpPr>
        <p:spPr/>
        <p:txBody>
          <a:bodyPr/>
          <a:lstStyle/>
          <a:p>
            <a:r>
              <a:rPr lang="da-DK" dirty="0" smtClean="0"/>
              <a:t>Creative vs. Innovation</a:t>
            </a:r>
          </a:p>
          <a:p>
            <a:r>
              <a:rPr lang="da-DK" dirty="0" smtClean="0"/>
              <a:t>Organizational dysfunction</a:t>
            </a:r>
          </a:p>
          <a:p>
            <a:r>
              <a:rPr lang="da-DK" dirty="0" smtClean="0"/>
              <a:t>Will Lean/Agile help?</a:t>
            </a:r>
          </a:p>
          <a:p>
            <a:r>
              <a:rPr lang="da-DK" dirty="0" smtClean="0"/>
              <a:t>How can Agile help?</a:t>
            </a:r>
          </a:p>
          <a:p>
            <a:r>
              <a:rPr lang="da-DK" dirty="0" smtClean="0"/>
              <a:t>The customer</a:t>
            </a:r>
          </a:p>
          <a:p>
            <a:r>
              <a:rPr lang="da-DK" dirty="0" smtClean="0"/>
              <a:t>Q &amp; A</a:t>
            </a:r>
          </a:p>
          <a:p>
            <a:r>
              <a:rPr lang="da-DK" dirty="0" smtClean="0"/>
              <a:t>Thanks to Vinnova &amp; Andreas Larsson</a:t>
            </a:r>
          </a:p>
          <a:p>
            <a:endParaRPr lang="da-DK" dirty="0" smtClean="0"/>
          </a:p>
          <a:p>
            <a:endParaRPr lang="da-DK" dirty="0" smtClean="0"/>
          </a:p>
          <a:p>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pPr algn="l"/>
            <a:r>
              <a:rPr lang="da-DK" dirty="0" smtClean="0"/>
              <a:t>	Innovation</a:t>
            </a:r>
            <a:endParaRPr lang="sv-SE" dirty="0"/>
          </a:p>
        </p:txBody>
      </p:sp>
      <p:sp>
        <p:nvSpPr>
          <p:cNvPr id="3" name="Content Placeholder 2"/>
          <p:cNvSpPr>
            <a:spLocks noGrp="1"/>
          </p:cNvSpPr>
          <p:nvPr>
            <p:ph idx="1"/>
          </p:nvPr>
        </p:nvSpPr>
        <p:spPr/>
        <p:txBody>
          <a:bodyPr>
            <a:normAutofit/>
          </a:bodyPr>
          <a:lstStyle/>
          <a:p>
            <a:endParaRPr lang="sv-SE" dirty="0"/>
          </a:p>
        </p:txBody>
      </p:sp>
      <p:pic>
        <p:nvPicPr>
          <p:cNvPr id="4" name="Picture 3" descr="C:\Users\23060076\AppData\Local\Microsoft\Windows\Temporary Internet Files\Content.Outlook\LXQCK8M6\cargo_surfing.jpg"/>
          <p:cNvPicPr/>
          <p:nvPr/>
        </p:nvPicPr>
        <p:blipFill>
          <a:blip r:embed="rId3" cstate="print"/>
          <a:srcRect/>
          <a:stretch>
            <a:fillRect/>
          </a:stretch>
        </p:blipFill>
        <p:spPr bwMode="auto">
          <a:xfrm>
            <a:off x="381000" y="1295400"/>
            <a:ext cx="5241925" cy="393382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5181600" y="220133"/>
            <a:ext cx="3733800" cy="663786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274638"/>
            <a:ext cx="8229600" cy="1143000"/>
          </a:xfrm>
        </p:spPr>
        <p:txBody>
          <a:bodyPr/>
          <a:lstStyle/>
          <a:p>
            <a:r>
              <a:rPr lang="en-US" dirty="0" smtClean="0"/>
              <a:t>Organizational dysfunction</a:t>
            </a:r>
            <a:endParaRPr lang="sv-SE" dirty="0"/>
          </a:p>
        </p:txBody>
      </p:sp>
      <p:pic>
        <p:nvPicPr>
          <p:cNvPr id="1028" name="Picture 4"/>
          <p:cNvPicPr>
            <a:picLocks noChangeAspect="1" noChangeArrowheads="1"/>
          </p:cNvPicPr>
          <p:nvPr/>
        </p:nvPicPr>
        <p:blipFill>
          <a:blip r:embed="rId3" cstate="print"/>
          <a:srcRect/>
          <a:stretch>
            <a:fillRect/>
          </a:stretch>
        </p:blipFill>
        <p:spPr bwMode="auto">
          <a:xfrm>
            <a:off x="4038600" y="3740814"/>
            <a:ext cx="4956175" cy="3040985"/>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152401" y="1371600"/>
            <a:ext cx="5410200" cy="360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dysfunction</a:t>
            </a:r>
            <a:endParaRPr lang="sv-SE" dirty="0"/>
          </a:p>
        </p:txBody>
      </p:sp>
      <p:sp>
        <p:nvSpPr>
          <p:cNvPr id="6" name="Content Placeholder 2"/>
          <p:cNvSpPr>
            <a:spLocks noGrp="1"/>
          </p:cNvSpPr>
          <p:nvPr>
            <p:ph idx="1"/>
          </p:nvPr>
        </p:nvSpPr>
        <p:spPr>
          <a:xfrm>
            <a:off x="457200" y="1828800"/>
            <a:ext cx="8001000" cy="2514600"/>
          </a:xfrm>
        </p:spPr>
        <p:txBody>
          <a:bodyPr>
            <a:normAutofit/>
          </a:bodyPr>
          <a:lstStyle/>
          <a:p>
            <a:r>
              <a:rPr lang="en-US" dirty="0" smtClean="0"/>
              <a:t>Mark Parker (CEO at Nike, one of the most successfully innovative companies today) says “Companies fall apart when their model is so successful that it stifles thinking that challenges it….” (</a:t>
            </a:r>
            <a:r>
              <a:rPr lang="en-US" u="sng" dirty="0" smtClean="0">
                <a:hlinkClick r:id="rId3"/>
              </a:rPr>
              <a:t>full story</a:t>
            </a:r>
            <a:r>
              <a:rPr lang="en-US" dirty="0" smtClean="0"/>
              <a:t>)	</a:t>
            </a:r>
            <a:endParaRPr lang="sv-SE" dirty="0"/>
          </a:p>
        </p:txBody>
      </p:sp>
      <p:pic>
        <p:nvPicPr>
          <p:cNvPr id="4" name="Picture 2" descr="http://jamienotter.com/wp-content/uploads/2012/04/failure-300x199.jpg"/>
          <p:cNvPicPr>
            <a:picLocks noChangeAspect="1" noChangeArrowheads="1"/>
          </p:cNvPicPr>
          <p:nvPr/>
        </p:nvPicPr>
        <p:blipFill>
          <a:blip r:embed="rId4" cstate="print"/>
          <a:srcRect/>
          <a:stretch>
            <a:fillRect/>
          </a:stretch>
        </p:blipFill>
        <p:spPr bwMode="auto">
          <a:xfrm>
            <a:off x="6019800" y="4191000"/>
            <a:ext cx="2857500" cy="1895476"/>
          </a:xfrm>
          <a:prstGeom prst="rect">
            <a:avLst/>
          </a:prstGeom>
          <a:noFill/>
        </p:spPr>
      </p:pic>
      <p:sp>
        <p:nvSpPr>
          <p:cNvPr id="5" name="Title 1"/>
          <p:cNvSpPr txBox="1">
            <a:spLocks/>
          </p:cNvSpPr>
          <p:nvPr/>
        </p:nvSpPr>
        <p:spPr>
          <a:xfrm>
            <a:off x="152400" y="4572000"/>
            <a:ext cx="7543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a-DK"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Prevent innovation</a:t>
            </a:r>
            <a:endParaRPr kumimoji="0" lang="sv-SE"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152400"/>
            <a:ext cx="53340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Will Lean/Agile help?</a:t>
            </a:r>
            <a:endParaRPr kumimoji="0" lang="en-US" sz="3600" b="1" i="0" u="none" strike="noStrike" kern="1200" cap="none" spc="0" normalizeH="0"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pic>
        <p:nvPicPr>
          <p:cNvPr id="10242" name="Picture 2" descr="http://glenndejaeger.files.wordpress.com/2011/01/scrum_large.png"/>
          <p:cNvPicPr>
            <a:picLocks noChangeAspect="1" noChangeArrowheads="1"/>
          </p:cNvPicPr>
          <p:nvPr/>
        </p:nvPicPr>
        <p:blipFill>
          <a:blip r:embed="rId3" cstate="print"/>
          <a:srcRect/>
          <a:stretch>
            <a:fillRect/>
          </a:stretch>
        </p:blipFill>
        <p:spPr bwMode="auto">
          <a:xfrm>
            <a:off x="2514601" y="4038600"/>
            <a:ext cx="6248399" cy="2901323"/>
          </a:xfrm>
          <a:prstGeom prst="rect">
            <a:avLst/>
          </a:prstGeom>
          <a:noFill/>
        </p:spPr>
      </p:pic>
      <p:grpSp>
        <p:nvGrpSpPr>
          <p:cNvPr id="15" name="Group 14"/>
          <p:cNvGrpSpPr/>
          <p:nvPr/>
        </p:nvGrpSpPr>
        <p:grpSpPr>
          <a:xfrm>
            <a:off x="609600" y="1066800"/>
            <a:ext cx="4953000" cy="3085985"/>
            <a:chOff x="152400" y="1066800"/>
            <a:chExt cx="5486400" cy="3529689"/>
          </a:xfrm>
        </p:grpSpPr>
        <p:pic>
          <p:nvPicPr>
            <p:cNvPr id="16389" name="Picture 5"/>
            <p:cNvPicPr>
              <a:picLocks noChangeAspect="1" noChangeArrowheads="1"/>
            </p:cNvPicPr>
            <p:nvPr/>
          </p:nvPicPr>
          <p:blipFill>
            <a:blip r:embed="rId4" cstate="print"/>
            <a:srcRect/>
            <a:stretch>
              <a:fillRect/>
            </a:stretch>
          </p:blipFill>
          <p:spPr bwMode="auto">
            <a:xfrm>
              <a:off x="381000" y="1066800"/>
              <a:ext cx="5257800" cy="3399086"/>
            </a:xfrm>
            <a:prstGeom prst="rect">
              <a:avLst/>
            </a:prstGeom>
            <a:noFill/>
            <a:ln w="9525">
              <a:noFill/>
              <a:miter lim="800000"/>
              <a:headEnd/>
              <a:tailEnd/>
            </a:ln>
            <a:effectLst/>
          </p:spPr>
        </p:pic>
        <p:sp>
          <p:nvSpPr>
            <p:cNvPr id="13" name="TextBox 12"/>
            <p:cNvSpPr txBox="1"/>
            <p:nvPr/>
          </p:nvSpPr>
          <p:spPr>
            <a:xfrm>
              <a:off x="152400" y="3505200"/>
              <a:ext cx="5486400" cy="1091289"/>
            </a:xfrm>
            <a:prstGeom prst="rect">
              <a:avLst/>
            </a:prstGeom>
            <a:noFill/>
          </p:spPr>
          <p:txBody>
            <a:bodyPr wrap="square" rtlCol="0">
              <a:spAutoFit/>
            </a:bodyPr>
            <a:lstStyle/>
            <a:p>
              <a:pPr algn="ctr"/>
              <a:r>
                <a:rPr lang="en-US" sz="2800" b="1" smtClean="0">
                  <a:solidFill>
                    <a:srgbClr val="FF0000"/>
                  </a:solidFill>
                  <a:effectLst>
                    <a:outerShdw blurRad="38100" dist="38100" dir="2700000" algn="tl">
                      <a:srgbClr val="000000">
                        <a:alpha val="43137"/>
                      </a:srgbClr>
                    </a:outerShdw>
                  </a:effectLst>
                </a:rPr>
                <a:t>Faster – Better – less waste – higher quality</a:t>
              </a:r>
              <a:endParaRPr lang="en-US" sz="2800" b="1">
                <a:solidFill>
                  <a:srgbClr val="FF0000"/>
                </a:solidFill>
                <a:effectLst>
                  <a:outerShdw blurRad="38100" dist="38100" dir="2700000" algn="tl">
                    <a:srgbClr val="000000">
                      <a:alpha val="43137"/>
                    </a:srgbClr>
                  </a:outerShdw>
                </a:effectLst>
              </a:endParaRPr>
            </a:p>
          </p:txBody>
        </p:sp>
      </p:grpSp>
      <p:grpSp>
        <p:nvGrpSpPr>
          <p:cNvPr id="16" name="Group 15"/>
          <p:cNvGrpSpPr/>
          <p:nvPr/>
        </p:nvGrpSpPr>
        <p:grpSpPr>
          <a:xfrm>
            <a:off x="5791200" y="228600"/>
            <a:ext cx="3492342" cy="3458528"/>
            <a:chOff x="5791200" y="228600"/>
            <a:chExt cx="3492342" cy="3458528"/>
          </a:xfrm>
        </p:grpSpPr>
        <p:sp>
          <p:nvSpPr>
            <p:cNvPr id="7" name="Rectangle 6"/>
            <p:cNvSpPr/>
            <p:nvPr/>
          </p:nvSpPr>
          <p:spPr>
            <a:xfrm>
              <a:off x="5867400" y="2209800"/>
              <a:ext cx="3048000" cy="1477328"/>
            </a:xfrm>
            <a:prstGeom prst="rect">
              <a:avLst/>
            </a:prstGeom>
          </p:spPr>
          <p:txBody>
            <a:bodyPr wrap="square">
              <a:spAutoFit/>
            </a:bodyPr>
            <a:lstStyle/>
            <a:p>
              <a:r>
                <a:rPr lang="en-US" smtClean="0"/>
                <a:t>“Failing quickly is actually not that bad,” says CEO Jeff Immelt, a 31-year veteran of General Electric. “Failing slowly is deadly.”</a:t>
              </a:r>
            </a:p>
          </p:txBody>
        </p:sp>
        <p:grpSp>
          <p:nvGrpSpPr>
            <p:cNvPr id="8" name="Group 7"/>
            <p:cNvGrpSpPr/>
            <p:nvPr/>
          </p:nvGrpSpPr>
          <p:grpSpPr>
            <a:xfrm>
              <a:off x="5791200" y="228600"/>
              <a:ext cx="3492342" cy="1943101"/>
              <a:chOff x="5638800" y="1219200"/>
              <a:chExt cx="3492342" cy="1943101"/>
            </a:xfrm>
          </p:grpSpPr>
          <p:grpSp>
            <p:nvGrpSpPr>
              <p:cNvPr id="10" name="Group 6"/>
              <p:cNvGrpSpPr/>
              <p:nvPr/>
            </p:nvGrpSpPr>
            <p:grpSpPr>
              <a:xfrm>
                <a:off x="5638800" y="1219200"/>
                <a:ext cx="3299526" cy="1943101"/>
                <a:chOff x="838200" y="1524000"/>
                <a:chExt cx="3299526" cy="1943101"/>
              </a:xfrm>
            </p:grpSpPr>
            <p:sp>
              <p:nvSpPr>
                <p:cNvPr id="12" name="TextBox 11"/>
                <p:cNvSpPr txBox="1"/>
                <p:nvPr/>
              </p:nvSpPr>
              <p:spPr>
                <a:xfrm rot="19619836">
                  <a:off x="3231315" y="2692275"/>
                  <a:ext cx="906411" cy="523220"/>
                </a:xfrm>
                <a:prstGeom prst="rect">
                  <a:avLst/>
                </a:prstGeom>
                <a:noFill/>
              </p:spPr>
              <p:txBody>
                <a:bodyPr wrap="square" rtlCol="0">
                  <a:spAutoFit/>
                </a:bodyPr>
                <a:lstStyle/>
                <a:p>
                  <a:r>
                    <a:rPr lang="en-US" sz="2800" b="1" smtClean="0">
                      <a:solidFill>
                        <a:srgbClr val="FFC000"/>
                      </a:solidFill>
                      <a:effectLst>
                        <a:outerShdw blurRad="38100" dist="38100" dir="2700000" algn="tl">
                          <a:srgbClr val="000000">
                            <a:alpha val="43137"/>
                          </a:srgbClr>
                        </a:outerShdw>
                      </a:effectLst>
                    </a:rPr>
                    <a:t>CTL</a:t>
                  </a:r>
                  <a:endParaRPr lang="en-US" sz="2800" b="1">
                    <a:solidFill>
                      <a:srgbClr val="FFC000"/>
                    </a:solidFill>
                    <a:effectLst>
                      <a:outerShdw blurRad="38100" dist="38100" dir="2700000" algn="tl">
                        <a:srgbClr val="000000">
                          <a:alpha val="43137"/>
                        </a:srgbClr>
                      </a:outerShdw>
                    </a:effectLst>
                  </a:endParaRPr>
                </a:p>
              </p:txBody>
            </p:sp>
            <p:pic>
              <p:nvPicPr>
                <p:cNvPr id="14" name="Picture 2" descr="Lean Startup Process Diagram"/>
                <p:cNvPicPr>
                  <a:picLocks noChangeAspect="1" noChangeArrowheads="1"/>
                </p:cNvPicPr>
                <p:nvPr/>
              </p:nvPicPr>
              <p:blipFill>
                <a:blip r:embed="rId5" cstate="print"/>
                <a:srcRect/>
                <a:stretch>
                  <a:fillRect/>
                </a:stretch>
              </p:blipFill>
              <p:spPr bwMode="auto">
                <a:xfrm>
                  <a:off x="838200" y="1524000"/>
                  <a:ext cx="3295650" cy="1943101"/>
                </a:xfrm>
                <a:prstGeom prst="rect">
                  <a:avLst/>
                </a:prstGeom>
                <a:noFill/>
              </p:spPr>
            </p:pic>
          </p:grpSp>
          <p:sp>
            <p:nvSpPr>
              <p:cNvPr id="11" name="TextBox 10"/>
              <p:cNvSpPr txBox="1"/>
              <p:nvPr/>
            </p:nvSpPr>
            <p:spPr>
              <a:xfrm rot="19619836">
                <a:off x="7524307" y="2376593"/>
                <a:ext cx="1606835" cy="523220"/>
              </a:xfrm>
              <a:prstGeom prst="rect">
                <a:avLst/>
              </a:prstGeom>
              <a:noFill/>
            </p:spPr>
            <p:txBody>
              <a:bodyPr wrap="square" rtlCol="0">
                <a:spAutoFit/>
              </a:bodyPr>
              <a:lstStyle/>
              <a:p>
                <a:pPr algn="ctr"/>
                <a:r>
                  <a:rPr lang="en-US" sz="2800" b="1" smtClean="0">
                    <a:solidFill>
                      <a:srgbClr val="FFC000"/>
                    </a:solidFill>
                    <a:effectLst>
                      <a:outerShdw blurRad="38100" dist="38100" dir="2700000" algn="tl">
                        <a:srgbClr val="000000">
                          <a:alpha val="43137"/>
                        </a:srgbClr>
                      </a:outerShdw>
                    </a:effectLst>
                  </a:rPr>
                  <a:t>CTL</a:t>
                </a:r>
                <a:endParaRPr lang="en-US" sz="2800" b="1">
                  <a:solidFill>
                    <a:srgbClr val="FFC000"/>
                  </a:solidFill>
                  <a:effectLst>
                    <a:outerShdw blurRad="38100" dist="38100" dir="2700000" algn="tl">
                      <a:srgbClr val="000000">
                        <a:alpha val="43137"/>
                      </a:srgbClr>
                    </a:outerShdw>
                  </a:effectLst>
                </a:endParaRPr>
              </a:p>
            </p:txBody>
          </p:sp>
        </p:grpSp>
      </p:grpSp>
      <p:pic>
        <p:nvPicPr>
          <p:cNvPr id="2050" name="Picture 2"/>
          <p:cNvPicPr>
            <a:picLocks noChangeAspect="1" noChangeArrowheads="1"/>
          </p:cNvPicPr>
          <p:nvPr/>
        </p:nvPicPr>
        <p:blipFill>
          <a:blip r:embed="rId6" cstate="print"/>
          <a:srcRect/>
          <a:stretch>
            <a:fillRect/>
          </a:stretch>
        </p:blipFill>
        <p:spPr bwMode="auto">
          <a:xfrm>
            <a:off x="457200" y="4343400"/>
            <a:ext cx="2181225" cy="20955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gtEl>
                                        <p:attrNameLst>
                                          <p:attrName>style.visibility</p:attrName>
                                        </p:attrNameLst>
                                      </p:cBhvr>
                                      <p:to>
                                        <p:strVal val="visible"/>
                                      </p:to>
                                    </p:set>
                                    <p:animEffect transition="in" filter="fade">
                                      <p:cBhvr>
                                        <p:cTn id="17" dur="2000"/>
                                        <p:tgtEl>
                                          <p:spTgt spid="102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How can Lean/Agile help?</a:t>
            </a:r>
            <a:endParaRPr lang="sv-SE" dirty="0"/>
          </a:p>
        </p:txBody>
      </p:sp>
      <p:grpSp>
        <p:nvGrpSpPr>
          <p:cNvPr id="11" name="Group 10"/>
          <p:cNvGrpSpPr/>
          <p:nvPr/>
        </p:nvGrpSpPr>
        <p:grpSpPr>
          <a:xfrm>
            <a:off x="990600" y="1371600"/>
            <a:ext cx="3949542" cy="2438400"/>
            <a:chOff x="304800" y="1295401"/>
            <a:chExt cx="3949542" cy="2438400"/>
          </a:xfrm>
        </p:grpSpPr>
        <p:pic>
          <p:nvPicPr>
            <p:cNvPr id="14338" name="Picture 2" descr="http://www.brainpickings.org/wp-content/uploads/2010/04/heine2.jpg"/>
            <p:cNvPicPr>
              <a:picLocks noChangeAspect="1" noChangeArrowheads="1"/>
            </p:cNvPicPr>
            <p:nvPr/>
          </p:nvPicPr>
          <p:blipFill>
            <a:blip r:embed="rId3" cstate="print"/>
            <a:srcRect/>
            <a:stretch>
              <a:fillRect/>
            </a:stretch>
          </p:blipFill>
          <p:spPr bwMode="auto">
            <a:xfrm>
              <a:off x="304800" y="1295401"/>
              <a:ext cx="3704750" cy="2438400"/>
            </a:xfrm>
            <a:prstGeom prst="rect">
              <a:avLst/>
            </a:prstGeom>
            <a:noFill/>
          </p:spPr>
        </p:pic>
        <p:sp>
          <p:nvSpPr>
            <p:cNvPr id="9" name="TextBox 8"/>
            <p:cNvSpPr txBox="1"/>
            <p:nvPr/>
          </p:nvSpPr>
          <p:spPr>
            <a:xfrm rot="19619836">
              <a:off x="2647507" y="2738987"/>
              <a:ext cx="1606835" cy="523220"/>
            </a:xfrm>
            <a:prstGeom prst="rect">
              <a:avLst/>
            </a:prstGeom>
            <a:noFill/>
          </p:spPr>
          <p:txBody>
            <a:bodyPr wrap="square" rtlCol="0">
              <a:spAutoFit/>
            </a:bodyPr>
            <a:lstStyle/>
            <a:p>
              <a:r>
                <a:rPr lang="da-DK" sz="2800" b="1" dirty="0" smtClean="0">
                  <a:solidFill>
                    <a:srgbClr val="FFC000"/>
                  </a:solidFill>
                  <a:effectLst>
                    <a:outerShdw blurRad="38100" dist="38100" dir="2700000" algn="tl">
                      <a:srgbClr val="000000">
                        <a:alpha val="43137"/>
                      </a:srgbClr>
                    </a:outerShdw>
                  </a:effectLst>
                </a:rPr>
                <a:t>Playfull</a:t>
              </a:r>
              <a:endParaRPr lang="sv-SE" sz="2800" b="1" dirty="0">
                <a:solidFill>
                  <a:srgbClr val="FFC000"/>
                </a:solidFill>
                <a:effectLst>
                  <a:outerShdw blurRad="38100" dist="38100" dir="2700000" algn="tl">
                    <a:srgbClr val="000000">
                      <a:alpha val="43137"/>
                    </a:srgbClr>
                  </a:outerShdw>
                </a:effectLst>
              </a:endParaRPr>
            </a:p>
          </p:txBody>
        </p:sp>
      </p:grpSp>
      <p:pic>
        <p:nvPicPr>
          <p:cNvPr id="17" name="Picture 4"/>
          <p:cNvPicPr>
            <a:picLocks noChangeAspect="1" noChangeArrowheads="1"/>
          </p:cNvPicPr>
          <p:nvPr/>
        </p:nvPicPr>
        <p:blipFill>
          <a:blip r:embed="rId4" cstate="print"/>
          <a:srcRect/>
          <a:stretch>
            <a:fillRect/>
          </a:stretch>
        </p:blipFill>
        <p:spPr bwMode="auto">
          <a:xfrm>
            <a:off x="2362200" y="3886200"/>
            <a:ext cx="4800600" cy="2700338"/>
          </a:xfrm>
          <a:prstGeom prst="rect">
            <a:avLst/>
          </a:prstGeom>
          <a:noFill/>
          <a:ln w="9525">
            <a:noFill/>
            <a:miter lim="800000"/>
            <a:headEnd/>
            <a:tailEnd/>
          </a:ln>
          <a:effectLst/>
        </p:spPr>
      </p:pic>
      <p:pic>
        <p:nvPicPr>
          <p:cNvPr id="18" name="Picture 3"/>
          <p:cNvPicPr>
            <a:picLocks noChangeAspect="1" noChangeArrowheads="1"/>
          </p:cNvPicPr>
          <p:nvPr/>
        </p:nvPicPr>
        <p:blipFill>
          <a:blip r:embed="rId5" cstate="print"/>
          <a:srcRect/>
          <a:stretch>
            <a:fillRect/>
          </a:stretch>
        </p:blipFill>
        <p:spPr bwMode="auto">
          <a:xfrm>
            <a:off x="5943600" y="1447800"/>
            <a:ext cx="1466850" cy="228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cstate="print"/>
          <a:srcRect/>
          <a:stretch>
            <a:fillRect/>
          </a:stretch>
        </p:blipFill>
        <p:spPr bwMode="auto">
          <a:xfrm>
            <a:off x="1238250" y="1228725"/>
            <a:ext cx="6686550" cy="5019675"/>
          </a:xfrm>
          <a:prstGeom prst="rect">
            <a:avLst/>
          </a:prstGeom>
          <a:noFill/>
          <a:ln w="9525">
            <a:noFill/>
            <a:miter lim="800000"/>
            <a:headEnd/>
            <a:tailEnd/>
          </a:ln>
          <a:effectLst/>
        </p:spPr>
      </p:pic>
      <p:sp>
        <p:nvSpPr>
          <p:cNvPr id="3" name="Title 1"/>
          <p:cNvSpPr>
            <a:spLocks noGrp="1"/>
          </p:cNvSpPr>
          <p:nvPr>
            <p:ph type="title"/>
          </p:nvPr>
        </p:nvSpPr>
        <p:spPr>
          <a:xfrm>
            <a:off x="457200" y="76200"/>
            <a:ext cx="8229600" cy="1143000"/>
          </a:xfrm>
        </p:spPr>
        <p:txBody>
          <a:bodyPr/>
          <a:lstStyle/>
          <a:p>
            <a:r>
              <a:rPr lang="da-DK" dirty="0" smtClean="0"/>
              <a:t>The customer</a:t>
            </a:r>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Q &amp; A</a:t>
            </a:r>
            <a:endParaRPr lang="sv-SE" dirty="0"/>
          </a:p>
        </p:txBody>
      </p:sp>
      <p:sp>
        <p:nvSpPr>
          <p:cNvPr id="3" name="Content Placeholder 2"/>
          <p:cNvSpPr>
            <a:spLocks noGrp="1"/>
          </p:cNvSpPr>
          <p:nvPr>
            <p:ph idx="1"/>
          </p:nvPr>
        </p:nvSpPr>
        <p:spPr/>
        <p:txBody>
          <a:bodyPr/>
          <a:lstStyle/>
          <a:p>
            <a:pPr marL="651510" indent="-514350">
              <a:buFont typeface="+mj-lt"/>
              <a:buAutoNum type="arabicPeriod"/>
            </a:pPr>
            <a:r>
              <a:rPr lang="da-DK" dirty="0" smtClean="0"/>
              <a:t>.....</a:t>
            </a:r>
          </a:p>
          <a:p>
            <a:pPr marL="651510" indent="-514350">
              <a:buFont typeface="+mj-lt"/>
              <a:buAutoNum type="arabicPeriod"/>
            </a:pPr>
            <a:r>
              <a:rPr lang="da-DK" dirty="0" smtClean="0"/>
              <a:t>.....</a:t>
            </a:r>
          </a:p>
          <a:p>
            <a:pPr marL="651510" indent="-514350">
              <a:buFont typeface="+mj-lt"/>
              <a:buAutoNum type="arabicPeriod"/>
            </a:pPr>
            <a:r>
              <a:rPr lang="da-DK" dirty="0" smtClean="0"/>
              <a:t>.....</a:t>
            </a:r>
          </a:p>
          <a:p>
            <a:pPr marL="651510" indent="-514350">
              <a:buFont typeface="+mj-lt"/>
              <a:buAutoNum type="arabicPeriod"/>
            </a:pPr>
            <a:endParaRPr lang="sv-SE" dirty="0"/>
          </a:p>
        </p:txBody>
      </p:sp>
      <p:pic>
        <p:nvPicPr>
          <p:cNvPr id="2049" name="Picture 1"/>
          <p:cNvPicPr>
            <a:picLocks noChangeAspect="1" noChangeArrowheads="1"/>
          </p:cNvPicPr>
          <p:nvPr/>
        </p:nvPicPr>
        <p:blipFill>
          <a:blip r:embed="rId3" cstate="print"/>
          <a:srcRect/>
          <a:stretch>
            <a:fillRect/>
          </a:stretch>
        </p:blipFill>
        <p:spPr bwMode="auto">
          <a:xfrm>
            <a:off x="3200400" y="1828800"/>
            <a:ext cx="2628900" cy="2371725"/>
          </a:xfrm>
          <a:prstGeom prst="rect">
            <a:avLst/>
          </a:prstGeom>
          <a:noFill/>
          <a:ln w="9525">
            <a:noFill/>
            <a:miter lim="800000"/>
            <a:headEnd/>
            <a:tailEnd/>
          </a:ln>
          <a:effectLst/>
        </p:spPr>
      </p:pic>
      <p:sp>
        <p:nvSpPr>
          <p:cNvPr id="5" name="TextBox 4"/>
          <p:cNvSpPr txBox="1"/>
          <p:nvPr/>
        </p:nvSpPr>
        <p:spPr>
          <a:xfrm>
            <a:off x="762000" y="4724400"/>
            <a:ext cx="7543800" cy="369332"/>
          </a:xfrm>
          <a:prstGeom prst="rect">
            <a:avLst/>
          </a:prstGeom>
          <a:noFill/>
        </p:spPr>
        <p:txBody>
          <a:bodyPr wrap="square" rtlCol="0">
            <a:spAutoFit/>
          </a:bodyPr>
          <a:lstStyle/>
          <a:p>
            <a:pPr algn="ctr"/>
            <a:r>
              <a:rPr lang="da-DK" dirty="0" smtClean="0"/>
              <a:t>agileblog.danskerne.se</a:t>
            </a:r>
            <a:endParaRPr lang="sv-SE"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1674</TotalTime>
  <Words>1550</Words>
  <Application>Microsoft Office PowerPoint</Application>
  <PresentationFormat>On-screen Show (4:3)</PresentationFormat>
  <Paragraphs>133</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Lean + Agile = innovation?</vt:lpstr>
      <vt:lpstr>Content</vt:lpstr>
      <vt:lpstr> Innovation</vt:lpstr>
      <vt:lpstr>Organizational dysfunction</vt:lpstr>
      <vt:lpstr>Organizational dysfunction</vt:lpstr>
      <vt:lpstr>Slide 6</vt:lpstr>
      <vt:lpstr>How can Lean/Agile help?</vt:lpstr>
      <vt:lpstr>The customer</vt:lpstr>
      <vt:lpstr>Q &amp; A</vt:lpstr>
      <vt:lpstr>Thanks to</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and innovation</dc:title>
  <dc:creator>Hvalsöe, Rune</dc:creator>
  <dc:description>Rev PA1</dc:description>
  <cp:lastModifiedBy>23060076</cp:lastModifiedBy>
  <cp:revision>151</cp:revision>
  <dcterms:created xsi:type="dcterms:W3CDTF">2006-08-16T00:00:00Z</dcterms:created>
  <dcterms:modified xsi:type="dcterms:W3CDTF">2013-09-19T12:01:15Z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
    <vt:lpwstr>1</vt:lpwstr>
  </property>
  <property fmtid="{D5CDD505-2E9C-101B-9397-08002B2CF9AE}" pid="3" name="SecurityClass">
    <vt:lpwstr>Confidential</vt:lpwstr>
  </property>
  <property fmtid="{D5CDD505-2E9C-101B-9397-08002B2CF9AE}" pid="4" name="Prepared">
    <vt:lpwstr/>
  </property>
  <property fmtid="{D5CDD505-2E9C-101B-9397-08002B2CF9AE}" pid="5" name="Checked">
    <vt:lpwstr/>
  </property>
  <property fmtid="{D5CDD505-2E9C-101B-9397-08002B2CF9AE}" pid="6" name="Date">
    <vt:lpwstr>2013-09-10</vt:lpwstr>
  </property>
  <property fmtid="{D5CDD505-2E9C-101B-9397-08002B2CF9AE}" pid="7" name="Revision">
    <vt:lpwstr>PA1</vt:lpwstr>
  </property>
  <property fmtid="{D5CDD505-2E9C-101B-9397-08002B2CF9AE}" pid="8" name="Title">
    <vt:lpwstr/>
  </property>
  <property fmtid="{D5CDD505-2E9C-101B-9397-08002B2CF9AE}" pid="9" name="DocName">
    <vt:lpwstr/>
  </property>
  <property fmtid="{D5CDD505-2E9C-101B-9397-08002B2CF9AE}" pid="10" name="DocNo">
    <vt:lpwstr/>
  </property>
  <property fmtid="{D5CDD505-2E9C-101B-9397-08002B2CF9AE}" pid="11" name="ApprovedBy">
    <vt:lpwstr/>
  </property>
  <property fmtid="{D5CDD505-2E9C-101B-9397-08002B2CF9AE}" pid="12" name="Reference">
    <vt:lpwstr/>
  </property>
  <property fmtid="{D5CDD505-2E9C-101B-9397-08002B2CF9AE}" pid="13" name="Keyword">
    <vt:lpwstr/>
  </property>
  <property fmtid="{D5CDD505-2E9C-101B-9397-08002B2CF9AE}" pid="14" name="LeftFooterField">
    <vt:lpwstr>DocNo</vt:lpwstr>
  </property>
  <property fmtid="{D5CDD505-2E9C-101B-9397-08002B2CF9AE}" pid="15" name="RightFooterField">
    <vt:lpwstr>Title</vt:lpwstr>
  </property>
  <property fmtid="{D5CDD505-2E9C-101B-9397-08002B2CF9AE}" pid="16" name="MiddleFooterField">
    <vt:lpwstr>Date</vt:lpwstr>
  </property>
  <property fmtid="{D5CDD505-2E9C-101B-9397-08002B2CF9AE}" pid="17" name="SecClassViewType">
    <vt:lpwstr>False</vt:lpwstr>
  </property>
  <property fmtid="{D5CDD505-2E9C-101B-9397-08002B2CF9AE}" pid="18" name="FooterType">
    <vt:lpwstr>CVL</vt:lpwstr>
  </property>
  <property fmtid="{D5CDD505-2E9C-101B-9397-08002B2CF9AE}" pid="19" name="DocumentType">
    <vt:lpwstr> </vt:lpwstr>
  </property>
  <property fmtid="{D5CDD505-2E9C-101B-9397-08002B2CF9AE}" pid="20" name="TemplateName">
    <vt:lpwstr> </vt:lpwstr>
  </property>
  <property fmtid="{D5CDD505-2E9C-101B-9397-08002B2CF9AE}" pid="21" name="TemplateVersion">
    <vt:lpwstr> </vt:lpwstr>
  </property>
  <property fmtid="{D5CDD505-2E9C-101B-9397-08002B2CF9AE}" pid="22" name="TotalNumb">
    <vt:lpwstr>False</vt:lpwstr>
  </property>
</Properties>
</file>